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media/audio4.wav" ContentType="audio/wav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73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9" r:id="rId10"/>
    <p:sldId id="270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0000"/>
    <a:srgbClr val="FFFF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333" autoAdjust="0"/>
    <p:restoredTop sz="87821" autoAdjust="0"/>
  </p:normalViewPr>
  <p:slideViewPr>
    <p:cSldViewPr snapToGrid="0" showGuides="1">
      <p:cViewPr varScale="1">
        <p:scale>
          <a:sx n="71" d="100"/>
          <a:sy n="71" d="100"/>
        </p:scale>
        <p:origin x="1157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338E4F-D7EE-477A-95D7-E89CA9B29578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1D421F-AA21-4846-9BCE-8A52057625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534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1D421F-AA21-4846-9BCE-8A520576257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2780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A3D060-6F7A-46FC-A3E5-3CDDC8AE2F8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5778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245BF4-E0B3-43F6-8B80-734AE2A539E1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6658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Клик на девочку-катушку, а затем на цифру , на которую указывает игла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6C79A-ECCC-4E1A-95F6-A8D6068B7574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757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ru-RU" sz="1200" kern="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Кликните на картинку и перейдите на сайт. Выполните задание и проверьте решение</a:t>
            </a:r>
            <a:endParaRPr lang="ru-RU" sz="12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1D421F-AA21-4846-9BCE-8A520576257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0524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ru-RU" sz="1200" kern="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Кликните на картинку и перейдите на сайт. Выполните задание и проверьте решение, кликнув на синюю кнопку</a:t>
            </a:r>
            <a:endParaRPr lang="ru-RU" sz="12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1D421F-AA21-4846-9BCE-8A520576257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443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 клике на картинку с неправильным ответом, она исчезает. Картинка с правильным ответом слегка увеличится в размере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6C79A-ECCC-4E1A-95F6-A8D6068B7574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6777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Кликните на картинку и перейдите на сайт. Выполните задание и проверьте решение, кликнув на синюю кнопку</a:t>
            </a:r>
            <a:endParaRPr lang="ru-RU" sz="12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1D421F-AA21-4846-9BCE-8A520576257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7854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Задание выполняется учащимися на рабочих местах, с помощью презентации</a:t>
            </a:r>
            <a:r>
              <a:rPr lang="ru-RU" baseline="0" dirty="0" smtClean="0"/>
              <a:t> осуществляется проверка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A3D060-6F7A-46FC-A3E5-3CDDC8AE2F8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1443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Игра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начинается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щелчком по кнопке «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или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II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». Прочитав утверждение в открывшемся окошке, нужно выразить своё согласие (несогласие) с ним, нажав кнопку «Да» или «Нет». При правильном ответе открывается новое окошко, при неправильном — очередной ход делает команда соперников.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2B16D-95E0-42E8-9F17-313FA806F162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1587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95B50-C2D8-4D8D-A99B-AE79F8122660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9806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222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455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580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802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597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662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460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477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83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43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988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310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b.radikal.ru/b25/2004/d4/f65d3f9867bd.png" TargetMode="External"/><Relationship Id="rId13" Type="http://schemas.openxmlformats.org/officeDocument/2006/relationships/hyperlink" Target="http://www.kontren.narod.ru/lttrs/ia_game.htm" TargetMode="External"/><Relationship Id="rId3" Type="http://schemas.openxmlformats.org/officeDocument/2006/relationships/hyperlink" Target="http://www.zingerbugimages.com/backgrounds/pastel_plasma_colors.jpg" TargetMode="External"/><Relationship Id="rId7" Type="http://schemas.openxmlformats.org/officeDocument/2006/relationships/hyperlink" Target="https://cdn.pixabay.com/photo/2013/07/13/14/06/needle-162125_640.png" TargetMode="External"/><Relationship Id="rId12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mg.pngio.com/web-button-clothing-shank-shirt-buttons-png-clothes-button-png-shirt-button-png-920_643.png" TargetMode="External"/><Relationship Id="rId11" Type="http://schemas.openxmlformats.org/officeDocument/2006/relationships/hyperlink" Target="https://deutschppt.wordpress.com/2014/07/06/&#1089;&#1090;&#1088;&#1077;&#1083;&#1082;&#1072;-&#1082;&#1088;&#1091;&#1090;&#1080;&#1090;&#1089;&#1103;-&#1086;&#1087;&#1103;&#1090;&#1100;/" TargetMode="External"/><Relationship Id="rId5" Type="http://schemas.openxmlformats.org/officeDocument/2006/relationships/hyperlink" Target="https://img0.liveinternet.ru/images/attach/d/1/130/758/130758084_32.png" TargetMode="External"/><Relationship Id="rId10" Type="http://schemas.openxmlformats.org/officeDocument/2006/relationships/hyperlink" Target="https://i.pinimg.com/564x/4e/a0/e1/4ea0e1916c11b38381465b3e4adf817c.jpg" TargetMode="External"/><Relationship Id="rId4" Type="http://schemas.openxmlformats.org/officeDocument/2006/relationships/hyperlink" Target="https://img1.liveinternet.ru/images/attach/c/3/76/295/76295233_large_3035399_Maquina_de_costura_colorida.jpg" TargetMode="External"/><Relationship Id="rId9" Type="http://schemas.openxmlformats.org/officeDocument/2006/relationships/hyperlink" Target="https://i.pinimg.com/564x/a8/59/63/a8596374aa1b16338153f0a96e98259e.jpg" TargetMode="External"/><Relationship Id="rId14" Type="http://schemas.openxmlformats.org/officeDocument/2006/relationships/hyperlink" Target="http://didaktor.ru/kak-organizovat-golosovanie-ili-sorevnovanie-na-multimedijnom-uroke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gl-511150@mail.ru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3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4.xml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12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slide" Target="slide6.xml"/><Relationship Id="rId5" Type="http://schemas.openxmlformats.org/officeDocument/2006/relationships/image" Target="../media/image6.png"/><Relationship Id="rId10" Type="http://schemas.openxmlformats.org/officeDocument/2006/relationships/slide" Target="slide7.xml"/><Relationship Id="rId4" Type="http://schemas.openxmlformats.org/officeDocument/2006/relationships/audio" Target="../media/audio2.wav"/><Relationship Id="rId9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h5p.org/node/17867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h5p.org/node/174992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audio" Target="../media/audio3.wav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audio" Target="../media/audio2.wav"/><Relationship Id="rId9" Type="http://schemas.openxmlformats.org/officeDocument/2006/relationships/image" Target="../media/image15.png"/><Relationship Id="rId1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view5112762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audio" Target="../media/audio4.wav"/><Relationship Id="rId7" Type="http://schemas.openxmlformats.org/officeDocument/2006/relationships/image" Target="../media/image33.png"/><Relationship Id="rId12" Type="http://schemas.openxmlformats.org/officeDocument/2006/relationships/slide" Target="slide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/>
          <p:nvPr/>
        </p:nvSpPr>
        <p:spPr>
          <a:xfrm>
            <a:off x="348127" y="987986"/>
            <a:ext cx="844774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Путешествие</a:t>
            </a:r>
          </a:p>
          <a:p>
            <a:pPr algn="ctr"/>
            <a:r>
              <a:rPr lang="ru-RU" sz="5400" b="1" dirty="0" smtClean="0">
                <a:ln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в швейный </a:t>
            </a:r>
            <a:r>
              <a:rPr lang="ru-RU" sz="5400" b="1" dirty="0">
                <a:ln/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мир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4952858" y="3777202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Предмет: технология</a:t>
            </a:r>
          </a:p>
          <a:p>
            <a:pPr algn="ctr"/>
            <a:r>
              <a:rPr lang="ru-RU" sz="20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Класс: 7 (ФГОС)</a:t>
            </a:r>
          </a:p>
        </p:txBody>
      </p:sp>
      <p:sp>
        <p:nvSpPr>
          <p:cNvPr id="8" name="TextBox 2">
            <a:hlinkClick r:id="rId2" action="ppaction://hlinksldjump"/>
          </p:cNvPr>
          <p:cNvSpPr txBox="1"/>
          <p:nvPr/>
        </p:nvSpPr>
        <p:spPr>
          <a:xfrm>
            <a:off x="2514912" y="5531528"/>
            <a:ext cx="45778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Ларькова Галина Владимировна</a:t>
            </a:r>
          </a:p>
          <a:p>
            <a:pPr algn="ctr"/>
            <a:r>
              <a:rPr lang="ru-RU" sz="20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учитель технологии </a:t>
            </a:r>
            <a:endParaRPr lang="en-US" sz="20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МБОУ «Лицей № 48» г. Калуги</a:t>
            </a:r>
          </a:p>
        </p:txBody>
      </p:sp>
      <p:pic>
        <p:nvPicPr>
          <p:cNvPr id="6" name="Рисунок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0339" y="2734274"/>
            <a:ext cx="3847256" cy="2797253"/>
          </a:xfrm>
          <a:prstGeom prst="rect">
            <a:avLst/>
          </a:prstGeom>
        </p:spPr>
      </p:pic>
      <p:sp>
        <p:nvSpPr>
          <p:cNvPr id="7" name="TextBox 3"/>
          <p:cNvSpPr txBox="1"/>
          <p:nvPr/>
        </p:nvSpPr>
        <p:spPr>
          <a:xfrm>
            <a:off x="945222" y="526321"/>
            <a:ext cx="72535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5B9BD5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Интерактивная дидактическая игра</a:t>
            </a:r>
          </a:p>
        </p:txBody>
      </p:sp>
    </p:spTree>
    <p:extLst>
      <p:ext uri="{BB962C8B-B14F-4D97-AF65-F5344CB8AC3E}">
        <p14:creationId xmlns:p14="http://schemas.microsoft.com/office/powerpoint/2010/main" val="296748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Текст 1"/>
          <p:cNvSpPr>
            <a:spLocks noChangeArrowheads="1"/>
          </p:cNvSpPr>
          <p:nvPr/>
        </p:nvSpPr>
        <p:spPr bwMode="auto">
          <a:xfrm>
            <a:off x="805964" y="1306811"/>
            <a:ext cx="5828860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я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довольна уроком, он был полезен для меня.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Хорошо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подготовилась и активно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работала на уроке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endParaRPr>
          </a:p>
          <a:p>
            <a:pPr marL="2689225" marR="0" lvl="0" indent="-26892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 Narrow" pitchFamily="34" charset="0"/>
              <a:ea typeface="Times New Roman" pitchFamily="18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урок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был интересен и в определенной степени полезен для меня. 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Я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принимала в нем участие: отвечала с места, выполнила ряд заданий. 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Мне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было на уроке достаточно комфортно;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 Narrow" pitchFamily="34" charset="0"/>
              <a:ea typeface="Times New Roman" pitchFamily="18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schemeClr val="accent1">
                  <a:lumMod val="75000"/>
                </a:schemeClr>
              </a:solidFill>
              <a:latin typeface="Arial Narrow" pitchFamily="34" charset="0"/>
              <a:ea typeface="Times New Roman" pitchFamily="18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пользы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от урока я получила мало. 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К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ответу на уроке я была не готова.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"/>
          <p:cNvSpPr/>
          <p:nvPr/>
        </p:nvSpPr>
        <p:spPr>
          <a:xfrm>
            <a:off x="1772023" y="328894"/>
            <a:ext cx="53959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Оцените свою работу на уроке: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8" name="Улыбающееся лицо"/>
          <p:cNvSpPr/>
          <p:nvPr/>
        </p:nvSpPr>
        <p:spPr>
          <a:xfrm>
            <a:off x="6745520" y="5494308"/>
            <a:ext cx="576064" cy="576064"/>
          </a:xfrm>
          <a:prstGeom prst="smileyFace">
            <a:avLst/>
          </a:prstGeom>
          <a:solidFill>
            <a:srgbClr val="00B050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ln>
                <a:solidFill>
                  <a:srgbClr val="00B050"/>
                </a:solidFill>
              </a:ln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Равнодушное лицо"/>
          <p:cNvSpPr/>
          <p:nvPr/>
        </p:nvSpPr>
        <p:spPr>
          <a:xfrm>
            <a:off x="7483870" y="5494333"/>
            <a:ext cx="576064" cy="576064"/>
          </a:xfrm>
          <a:prstGeom prst="smileyFace">
            <a:avLst>
              <a:gd name="adj" fmla="val 1252"/>
            </a:avLst>
          </a:prstGeom>
          <a:solidFill>
            <a:srgbClr val="FFFF00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Грустное лицо"/>
          <p:cNvSpPr/>
          <p:nvPr/>
        </p:nvSpPr>
        <p:spPr>
          <a:xfrm>
            <a:off x="8221250" y="5494397"/>
            <a:ext cx="576064" cy="576000"/>
          </a:xfrm>
          <a:prstGeom prst="smileyFace">
            <a:avLst>
              <a:gd name="adj" fmla="val -4653"/>
            </a:avLst>
          </a:prstGeom>
          <a:solidFill>
            <a:srgbClr val="FF0000"/>
          </a:solidFill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Прямоугольник 1"/>
          <p:cNvSpPr/>
          <p:nvPr/>
        </p:nvSpPr>
        <p:spPr>
          <a:xfrm>
            <a:off x="6796140" y="5134243"/>
            <a:ext cx="504056" cy="216024"/>
          </a:xfrm>
          <a:prstGeom prst="rect">
            <a:avLst/>
          </a:prstGeom>
          <a:solidFill>
            <a:srgbClr val="00B050"/>
          </a:solidFill>
          <a:ln w="3175" cap="flat" cmpd="sng" algn="ctr">
            <a:solidFill>
              <a:srgbClr val="92D05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Прямоугольник 2"/>
          <p:cNvSpPr/>
          <p:nvPr/>
        </p:nvSpPr>
        <p:spPr>
          <a:xfrm>
            <a:off x="6796140" y="4918219"/>
            <a:ext cx="504056" cy="216024"/>
          </a:xfrm>
          <a:prstGeom prst="rect">
            <a:avLst/>
          </a:prstGeom>
          <a:solidFill>
            <a:srgbClr val="00B050"/>
          </a:solidFill>
          <a:ln w="3175" cap="flat" cmpd="sng" algn="ctr">
            <a:solidFill>
              <a:srgbClr val="92D05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Прямоугольник 3"/>
          <p:cNvSpPr/>
          <p:nvPr/>
        </p:nvSpPr>
        <p:spPr>
          <a:xfrm>
            <a:off x="6796140" y="4702220"/>
            <a:ext cx="504056" cy="216024"/>
          </a:xfrm>
          <a:prstGeom prst="rect">
            <a:avLst/>
          </a:prstGeom>
          <a:solidFill>
            <a:srgbClr val="00B050"/>
          </a:solidFill>
          <a:ln w="3175" cap="flat" cmpd="sng" algn="ctr">
            <a:solidFill>
              <a:srgbClr val="92D05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6" name="Прямоугольник 4"/>
          <p:cNvSpPr/>
          <p:nvPr/>
        </p:nvSpPr>
        <p:spPr>
          <a:xfrm>
            <a:off x="6796140" y="4486196"/>
            <a:ext cx="504056" cy="216024"/>
          </a:xfrm>
          <a:prstGeom prst="rect">
            <a:avLst/>
          </a:prstGeom>
          <a:solidFill>
            <a:srgbClr val="00B050"/>
          </a:solidFill>
          <a:ln w="3175" cap="flat" cmpd="sng" algn="ctr">
            <a:solidFill>
              <a:srgbClr val="92D05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Прямоугольник 5"/>
          <p:cNvSpPr/>
          <p:nvPr/>
        </p:nvSpPr>
        <p:spPr>
          <a:xfrm>
            <a:off x="6796140" y="4270172"/>
            <a:ext cx="504056" cy="216024"/>
          </a:xfrm>
          <a:prstGeom prst="rect">
            <a:avLst/>
          </a:prstGeom>
          <a:solidFill>
            <a:srgbClr val="00B050"/>
          </a:solidFill>
          <a:ln w="3175" cap="flat" cmpd="sng" algn="ctr">
            <a:solidFill>
              <a:srgbClr val="92D05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Прямоугольник 6"/>
          <p:cNvSpPr/>
          <p:nvPr/>
        </p:nvSpPr>
        <p:spPr>
          <a:xfrm>
            <a:off x="6796140" y="4054148"/>
            <a:ext cx="504056" cy="216024"/>
          </a:xfrm>
          <a:prstGeom prst="rect">
            <a:avLst/>
          </a:prstGeom>
          <a:solidFill>
            <a:srgbClr val="00B050"/>
          </a:solidFill>
          <a:ln w="3175" cap="flat" cmpd="sng" algn="ctr">
            <a:solidFill>
              <a:srgbClr val="92D05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9" name="Прямоугольник 7"/>
          <p:cNvSpPr/>
          <p:nvPr/>
        </p:nvSpPr>
        <p:spPr>
          <a:xfrm>
            <a:off x="6796140" y="3838124"/>
            <a:ext cx="504056" cy="216024"/>
          </a:xfrm>
          <a:prstGeom prst="rect">
            <a:avLst/>
          </a:prstGeom>
          <a:solidFill>
            <a:srgbClr val="00B050"/>
          </a:solidFill>
          <a:ln w="3175" cap="flat" cmpd="sng" algn="ctr">
            <a:solidFill>
              <a:srgbClr val="92D05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Прямоугольник 8"/>
          <p:cNvSpPr/>
          <p:nvPr/>
        </p:nvSpPr>
        <p:spPr>
          <a:xfrm>
            <a:off x="6796140" y="3622100"/>
            <a:ext cx="504056" cy="216024"/>
          </a:xfrm>
          <a:prstGeom prst="rect">
            <a:avLst/>
          </a:prstGeom>
          <a:solidFill>
            <a:srgbClr val="00B050"/>
          </a:solidFill>
          <a:ln w="3175" cap="flat" cmpd="sng" algn="ctr">
            <a:solidFill>
              <a:srgbClr val="92D05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1" name="Прямоугольник 9"/>
          <p:cNvSpPr/>
          <p:nvPr/>
        </p:nvSpPr>
        <p:spPr>
          <a:xfrm>
            <a:off x="6796140" y="3406076"/>
            <a:ext cx="504056" cy="216024"/>
          </a:xfrm>
          <a:prstGeom prst="rect">
            <a:avLst/>
          </a:prstGeom>
          <a:solidFill>
            <a:srgbClr val="00B050"/>
          </a:solidFill>
          <a:ln w="3175" cap="flat" cmpd="sng" algn="ctr">
            <a:solidFill>
              <a:srgbClr val="92D05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2" name="Прямоугольник 10"/>
          <p:cNvSpPr/>
          <p:nvPr/>
        </p:nvSpPr>
        <p:spPr>
          <a:xfrm>
            <a:off x="6796140" y="3190052"/>
            <a:ext cx="504056" cy="216024"/>
          </a:xfrm>
          <a:prstGeom prst="rect">
            <a:avLst/>
          </a:prstGeom>
          <a:solidFill>
            <a:srgbClr val="00B050"/>
          </a:solidFill>
          <a:ln w="3175" cap="flat" cmpd="sng" algn="ctr">
            <a:solidFill>
              <a:srgbClr val="92D05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Прямоугольник 11"/>
          <p:cNvSpPr/>
          <p:nvPr/>
        </p:nvSpPr>
        <p:spPr>
          <a:xfrm>
            <a:off x="6796140" y="2974028"/>
            <a:ext cx="504056" cy="216024"/>
          </a:xfrm>
          <a:prstGeom prst="rect">
            <a:avLst/>
          </a:prstGeom>
          <a:solidFill>
            <a:srgbClr val="00B050"/>
          </a:solidFill>
          <a:ln w="3175" cap="flat" cmpd="sng" algn="ctr">
            <a:solidFill>
              <a:srgbClr val="92D05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Прямоугольник 12"/>
          <p:cNvSpPr/>
          <p:nvPr/>
        </p:nvSpPr>
        <p:spPr>
          <a:xfrm>
            <a:off x="6796140" y="2758004"/>
            <a:ext cx="504056" cy="216024"/>
          </a:xfrm>
          <a:prstGeom prst="rect">
            <a:avLst/>
          </a:prstGeom>
          <a:solidFill>
            <a:srgbClr val="00B050"/>
          </a:solidFill>
          <a:ln w="3175" cap="flat" cmpd="sng" algn="ctr">
            <a:solidFill>
              <a:srgbClr val="92D05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5" name="Прямоугольник 13"/>
          <p:cNvSpPr/>
          <p:nvPr/>
        </p:nvSpPr>
        <p:spPr>
          <a:xfrm>
            <a:off x="6796140" y="2541980"/>
            <a:ext cx="504056" cy="216024"/>
          </a:xfrm>
          <a:prstGeom prst="rect">
            <a:avLst/>
          </a:prstGeom>
          <a:solidFill>
            <a:srgbClr val="00B050"/>
          </a:solidFill>
          <a:ln w="3175" cap="flat" cmpd="sng" algn="ctr">
            <a:solidFill>
              <a:srgbClr val="92D05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6" name="Прямоугольник 14"/>
          <p:cNvSpPr/>
          <p:nvPr/>
        </p:nvSpPr>
        <p:spPr>
          <a:xfrm>
            <a:off x="6796140" y="2325956"/>
            <a:ext cx="504056" cy="216024"/>
          </a:xfrm>
          <a:prstGeom prst="rect">
            <a:avLst/>
          </a:prstGeom>
          <a:solidFill>
            <a:srgbClr val="00B050"/>
          </a:solidFill>
          <a:ln w="3175" cap="flat" cmpd="sng" algn="ctr">
            <a:solidFill>
              <a:srgbClr val="92D05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7" name="Прямоугольник 15"/>
          <p:cNvSpPr/>
          <p:nvPr/>
        </p:nvSpPr>
        <p:spPr>
          <a:xfrm>
            <a:off x="6796140" y="2109932"/>
            <a:ext cx="504056" cy="216024"/>
          </a:xfrm>
          <a:prstGeom prst="rect">
            <a:avLst/>
          </a:prstGeom>
          <a:solidFill>
            <a:srgbClr val="00B050"/>
          </a:solidFill>
          <a:ln w="3175" cap="flat" cmpd="sng" algn="ctr">
            <a:solidFill>
              <a:srgbClr val="92D05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8" name="Прямоугольник 16"/>
          <p:cNvSpPr/>
          <p:nvPr/>
        </p:nvSpPr>
        <p:spPr>
          <a:xfrm>
            <a:off x="6796140" y="1893883"/>
            <a:ext cx="504056" cy="216024"/>
          </a:xfrm>
          <a:prstGeom prst="rect">
            <a:avLst/>
          </a:prstGeom>
          <a:solidFill>
            <a:srgbClr val="00B050"/>
          </a:solidFill>
          <a:ln w="3175" cap="flat" cmpd="sng" algn="ctr">
            <a:solidFill>
              <a:srgbClr val="92D05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9" name="Прямоугольник 17"/>
          <p:cNvSpPr/>
          <p:nvPr/>
        </p:nvSpPr>
        <p:spPr>
          <a:xfrm>
            <a:off x="6796140" y="1677859"/>
            <a:ext cx="504056" cy="216024"/>
          </a:xfrm>
          <a:prstGeom prst="rect">
            <a:avLst/>
          </a:prstGeom>
          <a:solidFill>
            <a:srgbClr val="00B050"/>
          </a:solidFill>
          <a:ln w="3175" cap="flat" cmpd="sng" algn="ctr">
            <a:solidFill>
              <a:srgbClr val="92D05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0" name="Прямоугольник 18"/>
          <p:cNvSpPr/>
          <p:nvPr/>
        </p:nvSpPr>
        <p:spPr>
          <a:xfrm>
            <a:off x="6796140" y="1461860"/>
            <a:ext cx="504056" cy="216024"/>
          </a:xfrm>
          <a:prstGeom prst="rect">
            <a:avLst/>
          </a:prstGeom>
          <a:solidFill>
            <a:srgbClr val="00B050"/>
          </a:solidFill>
          <a:ln w="3175" cap="flat" cmpd="sng" algn="ctr">
            <a:solidFill>
              <a:srgbClr val="92D05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1" name="Прямоугольник 19"/>
          <p:cNvSpPr/>
          <p:nvPr/>
        </p:nvSpPr>
        <p:spPr>
          <a:xfrm>
            <a:off x="6796140" y="1245836"/>
            <a:ext cx="504056" cy="216024"/>
          </a:xfrm>
          <a:prstGeom prst="rect">
            <a:avLst/>
          </a:prstGeom>
          <a:solidFill>
            <a:srgbClr val="00B050"/>
          </a:solidFill>
          <a:ln w="3175" cap="flat" cmpd="sng" algn="ctr">
            <a:solidFill>
              <a:srgbClr val="92D05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2" name="Прямоугольник 20"/>
          <p:cNvSpPr/>
          <p:nvPr/>
        </p:nvSpPr>
        <p:spPr>
          <a:xfrm>
            <a:off x="6796140" y="1029812"/>
            <a:ext cx="504056" cy="216024"/>
          </a:xfrm>
          <a:prstGeom prst="rect">
            <a:avLst/>
          </a:prstGeom>
          <a:solidFill>
            <a:srgbClr val="00B050"/>
          </a:solidFill>
          <a:ln w="3175" cap="flat" cmpd="sng" algn="ctr">
            <a:solidFill>
              <a:srgbClr val="92D05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3" name="Прямоугольник 21"/>
          <p:cNvSpPr/>
          <p:nvPr/>
        </p:nvSpPr>
        <p:spPr>
          <a:xfrm>
            <a:off x="7526697" y="5134268"/>
            <a:ext cx="504056" cy="216024"/>
          </a:xfrm>
          <a:prstGeom prst="rect">
            <a:avLst/>
          </a:prstGeom>
          <a:solidFill>
            <a:srgbClr val="FFFF00"/>
          </a:solidFill>
          <a:ln w="3175" cap="flat" cmpd="sng" algn="ctr">
            <a:solidFill>
              <a:srgbClr val="FFDA6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4" name="Прямоугольник 22"/>
          <p:cNvSpPr/>
          <p:nvPr/>
        </p:nvSpPr>
        <p:spPr>
          <a:xfrm>
            <a:off x="7526697" y="4918244"/>
            <a:ext cx="504056" cy="216024"/>
          </a:xfrm>
          <a:prstGeom prst="rect">
            <a:avLst/>
          </a:prstGeom>
          <a:solidFill>
            <a:srgbClr val="FFFF00"/>
          </a:solidFill>
          <a:ln w="3175" cap="flat" cmpd="sng" algn="ctr">
            <a:solidFill>
              <a:srgbClr val="FFDA6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5" name="Прямоугольник 23"/>
          <p:cNvSpPr/>
          <p:nvPr/>
        </p:nvSpPr>
        <p:spPr>
          <a:xfrm>
            <a:off x="7526697" y="4702220"/>
            <a:ext cx="504056" cy="216024"/>
          </a:xfrm>
          <a:prstGeom prst="rect">
            <a:avLst/>
          </a:prstGeom>
          <a:solidFill>
            <a:srgbClr val="FFFF00"/>
          </a:solidFill>
          <a:ln w="3175" cap="flat" cmpd="sng" algn="ctr">
            <a:solidFill>
              <a:srgbClr val="FFDA6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6" name="Прямоугольник 24"/>
          <p:cNvSpPr/>
          <p:nvPr/>
        </p:nvSpPr>
        <p:spPr>
          <a:xfrm>
            <a:off x="7526697" y="4486196"/>
            <a:ext cx="504056" cy="216024"/>
          </a:xfrm>
          <a:prstGeom prst="rect">
            <a:avLst/>
          </a:prstGeom>
          <a:solidFill>
            <a:srgbClr val="FFFF00"/>
          </a:solidFill>
          <a:ln w="3175" cap="flat" cmpd="sng" algn="ctr">
            <a:solidFill>
              <a:srgbClr val="FFDA6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7" name="Прямоугольник 25"/>
          <p:cNvSpPr/>
          <p:nvPr/>
        </p:nvSpPr>
        <p:spPr>
          <a:xfrm>
            <a:off x="7526697" y="4270172"/>
            <a:ext cx="504056" cy="216024"/>
          </a:xfrm>
          <a:prstGeom prst="rect">
            <a:avLst/>
          </a:prstGeom>
          <a:solidFill>
            <a:srgbClr val="FFFF00"/>
          </a:solidFill>
          <a:ln w="3175" cap="flat" cmpd="sng" algn="ctr">
            <a:solidFill>
              <a:srgbClr val="FFDA6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8" name="Прямоугольник 26"/>
          <p:cNvSpPr/>
          <p:nvPr/>
        </p:nvSpPr>
        <p:spPr>
          <a:xfrm>
            <a:off x="7526697" y="4054148"/>
            <a:ext cx="504056" cy="216024"/>
          </a:xfrm>
          <a:prstGeom prst="rect">
            <a:avLst/>
          </a:prstGeom>
          <a:solidFill>
            <a:srgbClr val="FFFF00"/>
          </a:solidFill>
          <a:ln w="3175" cap="flat" cmpd="sng" algn="ctr">
            <a:solidFill>
              <a:srgbClr val="FFDA6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9" name="Прямоугольник 27"/>
          <p:cNvSpPr/>
          <p:nvPr/>
        </p:nvSpPr>
        <p:spPr>
          <a:xfrm>
            <a:off x="7526697" y="3838124"/>
            <a:ext cx="504056" cy="216024"/>
          </a:xfrm>
          <a:prstGeom prst="rect">
            <a:avLst/>
          </a:prstGeom>
          <a:solidFill>
            <a:srgbClr val="FFFF00"/>
          </a:solidFill>
          <a:ln w="3175" cap="flat" cmpd="sng" algn="ctr">
            <a:solidFill>
              <a:srgbClr val="FFDA6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0" name="Прямоугольник 28"/>
          <p:cNvSpPr/>
          <p:nvPr/>
        </p:nvSpPr>
        <p:spPr>
          <a:xfrm>
            <a:off x="7526697" y="3622100"/>
            <a:ext cx="504056" cy="216024"/>
          </a:xfrm>
          <a:prstGeom prst="rect">
            <a:avLst/>
          </a:prstGeom>
          <a:solidFill>
            <a:srgbClr val="FFFF00"/>
          </a:solidFill>
          <a:ln w="3175" cap="flat" cmpd="sng" algn="ctr">
            <a:solidFill>
              <a:srgbClr val="FFDA6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1" name="Прямоугольник 29"/>
          <p:cNvSpPr/>
          <p:nvPr/>
        </p:nvSpPr>
        <p:spPr>
          <a:xfrm>
            <a:off x="7526697" y="3406076"/>
            <a:ext cx="504056" cy="216024"/>
          </a:xfrm>
          <a:prstGeom prst="rect">
            <a:avLst/>
          </a:prstGeom>
          <a:solidFill>
            <a:srgbClr val="FFFF00"/>
          </a:solidFill>
          <a:ln w="3175" cap="flat" cmpd="sng" algn="ctr">
            <a:solidFill>
              <a:srgbClr val="FFDA6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2" name="Прямоугольник 30"/>
          <p:cNvSpPr/>
          <p:nvPr/>
        </p:nvSpPr>
        <p:spPr>
          <a:xfrm>
            <a:off x="7526697" y="3190052"/>
            <a:ext cx="504056" cy="216024"/>
          </a:xfrm>
          <a:prstGeom prst="rect">
            <a:avLst/>
          </a:prstGeom>
          <a:solidFill>
            <a:srgbClr val="FFFF00"/>
          </a:solidFill>
          <a:ln w="3175" cap="flat" cmpd="sng" algn="ctr">
            <a:solidFill>
              <a:srgbClr val="FFDA6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3" name="Прямоугольник 31"/>
          <p:cNvSpPr/>
          <p:nvPr/>
        </p:nvSpPr>
        <p:spPr>
          <a:xfrm>
            <a:off x="7526697" y="2974028"/>
            <a:ext cx="504056" cy="216024"/>
          </a:xfrm>
          <a:prstGeom prst="rect">
            <a:avLst/>
          </a:prstGeom>
          <a:solidFill>
            <a:srgbClr val="FFFF00"/>
          </a:solidFill>
          <a:ln w="3175" cap="flat" cmpd="sng" algn="ctr">
            <a:solidFill>
              <a:srgbClr val="FFDA6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4" name="Прямоугольник 32"/>
          <p:cNvSpPr/>
          <p:nvPr/>
        </p:nvSpPr>
        <p:spPr>
          <a:xfrm>
            <a:off x="7526697" y="2758004"/>
            <a:ext cx="504056" cy="216024"/>
          </a:xfrm>
          <a:prstGeom prst="rect">
            <a:avLst/>
          </a:prstGeom>
          <a:solidFill>
            <a:srgbClr val="FFFF00"/>
          </a:solidFill>
          <a:ln w="3175" cap="flat" cmpd="sng" algn="ctr">
            <a:solidFill>
              <a:srgbClr val="FFDA6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5" name="Прямоугольник 33"/>
          <p:cNvSpPr/>
          <p:nvPr/>
        </p:nvSpPr>
        <p:spPr>
          <a:xfrm>
            <a:off x="7526697" y="2541980"/>
            <a:ext cx="504056" cy="216024"/>
          </a:xfrm>
          <a:prstGeom prst="rect">
            <a:avLst/>
          </a:prstGeom>
          <a:solidFill>
            <a:srgbClr val="FFFF00"/>
          </a:solidFill>
          <a:ln w="3175" cap="flat" cmpd="sng" algn="ctr">
            <a:solidFill>
              <a:srgbClr val="FFDA6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6" name="Прямоугольник 34"/>
          <p:cNvSpPr/>
          <p:nvPr/>
        </p:nvSpPr>
        <p:spPr>
          <a:xfrm>
            <a:off x="7526697" y="2325956"/>
            <a:ext cx="504056" cy="216024"/>
          </a:xfrm>
          <a:prstGeom prst="rect">
            <a:avLst/>
          </a:prstGeom>
          <a:solidFill>
            <a:srgbClr val="FFFF00"/>
          </a:solidFill>
          <a:ln w="3175" cap="flat" cmpd="sng" algn="ctr">
            <a:solidFill>
              <a:srgbClr val="FFDA6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7" name="Прямоугольник 35"/>
          <p:cNvSpPr/>
          <p:nvPr/>
        </p:nvSpPr>
        <p:spPr>
          <a:xfrm>
            <a:off x="7526697" y="2109932"/>
            <a:ext cx="504056" cy="216024"/>
          </a:xfrm>
          <a:prstGeom prst="rect">
            <a:avLst/>
          </a:prstGeom>
          <a:solidFill>
            <a:srgbClr val="FFFF00"/>
          </a:solidFill>
          <a:ln w="3175" cap="flat" cmpd="sng" algn="ctr">
            <a:solidFill>
              <a:srgbClr val="FFDA6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8" name="Прямоугольник 36"/>
          <p:cNvSpPr/>
          <p:nvPr/>
        </p:nvSpPr>
        <p:spPr>
          <a:xfrm>
            <a:off x="7526697" y="1893908"/>
            <a:ext cx="504056" cy="216024"/>
          </a:xfrm>
          <a:prstGeom prst="rect">
            <a:avLst/>
          </a:prstGeom>
          <a:solidFill>
            <a:srgbClr val="FFFF00"/>
          </a:solidFill>
          <a:ln w="3175" cap="flat" cmpd="sng" algn="ctr">
            <a:solidFill>
              <a:srgbClr val="FFDA6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9" name="Прямоугольник 37"/>
          <p:cNvSpPr/>
          <p:nvPr/>
        </p:nvSpPr>
        <p:spPr>
          <a:xfrm>
            <a:off x="7526697" y="1677884"/>
            <a:ext cx="504056" cy="216024"/>
          </a:xfrm>
          <a:prstGeom prst="rect">
            <a:avLst/>
          </a:prstGeom>
          <a:solidFill>
            <a:srgbClr val="FFFF00"/>
          </a:solidFill>
          <a:ln w="3175" cap="flat" cmpd="sng" algn="ctr">
            <a:solidFill>
              <a:srgbClr val="FFDA6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0" name="Прямоугольник 38"/>
          <p:cNvSpPr/>
          <p:nvPr/>
        </p:nvSpPr>
        <p:spPr>
          <a:xfrm>
            <a:off x="7526697" y="1461860"/>
            <a:ext cx="504056" cy="216024"/>
          </a:xfrm>
          <a:prstGeom prst="rect">
            <a:avLst/>
          </a:prstGeom>
          <a:solidFill>
            <a:srgbClr val="FFFF00"/>
          </a:solidFill>
          <a:ln w="3175" cap="flat" cmpd="sng" algn="ctr">
            <a:solidFill>
              <a:srgbClr val="FFDA6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1" name="Прямоугольник 39"/>
          <p:cNvSpPr/>
          <p:nvPr/>
        </p:nvSpPr>
        <p:spPr>
          <a:xfrm>
            <a:off x="7526697" y="1245836"/>
            <a:ext cx="504056" cy="216024"/>
          </a:xfrm>
          <a:prstGeom prst="rect">
            <a:avLst/>
          </a:prstGeom>
          <a:solidFill>
            <a:srgbClr val="FFFF00"/>
          </a:solidFill>
          <a:ln w="3175" cap="flat" cmpd="sng" algn="ctr">
            <a:solidFill>
              <a:srgbClr val="FFDA6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2" name="Прямоугольник 40"/>
          <p:cNvSpPr/>
          <p:nvPr/>
        </p:nvSpPr>
        <p:spPr>
          <a:xfrm>
            <a:off x="7526697" y="1029812"/>
            <a:ext cx="504056" cy="216024"/>
          </a:xfrm>
          <a:prstGeom prst="rect">
            <a:avLst/>
          </a:prstGeom>
          <a:solidFill>
            <a:srgbClr val="FFFF00"/>
          </a:solidFill>
          <a:ln w="3175" cap="flat" cmpd="sng" algn="ctr">
            <a:solidFill>
              <a:srgbClr val="FFDA6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3" name="Прямоугольник 41"/>
          <p:cNvSpPr/>
          <p:nvPr/>
        </p:nvSpPr>
        <p:spPr>
          <a:xfrm>
            <a:off x="8257254" y="5134268"/>
            <a:ext cx="504056" cy="216024"/>
          </a:xfrm>
          <a:prstGeom prst="rect">
            <a:avLst/>
          </a:prstGeom>
          <a:solidFill>
            <a:srgbClr val="FF0000"/>
          </a:solidFill>
          <a:ln w="3175" cap="flat" cmpd="sng" algn="ctr">
            <a:solidFill>
              <a:srgbClr val="DE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4" name="Прямоугольник 42"/>
          <p:cNvSpPr/>
          <p:nvPr/>
        </p:nvSpPr>
        <p:spPr>
          <a:xfrm>
            <a:off x="8257254" y="4918244"/>
            <a:ext cx="504056" cy="216024"/>
          </a:xfrm>
          <a:prstGeom prst="rect">
            <a:avLst/>
          </a:prstGeom>
          <a:solidFill>
            <a:srgbClr val="FF0000"/>
          </a:solidFill>
          <a:ln w="3175" cap="flat" cmpd="sng" algn="ctr">
            <a:solidFill>
              <a:srgbClr val="DE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5" name="Прямоугольник 43"/>
          <p:cNvSpPr/>
          <p:nvPr/>
        </p:nvSpPr>
        <p:spPr>
          <a:xfrm>
            <a:off x="8257254" y="4702220"/>
            <a:ext cx="504056" cy="216024"/>
          </a:xfrm>
          <a:prstGeom prst="rect">
            <a:avLst/>
          </a:prstGeom>
          <a:solidFill>
            <a:srgbClr val="FF0000"/>
          </a:solidFill>
          <a:ln w="3175" cap="flat" cmpd="sng" algn="ctr">
            <a:solidFill>
              <a:srgbClr val="DE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6" name="Прямоугольник 44"/>
          <p:cNvSpPr/>
          <p:nvPr/>
        </p:nvSpPr>
        <p:spPr>
          <a:xfrm>
            <a:off x="8257254" y="4486196"/>
            <a:ext cx="504056" cy="216024"/>
          </a:xfrm>
          <a:prstGeom prst="rect">
            <a:avLst/>
          </a:prstGeom>
          <a:solidFill>
            <a:srgbClr val="FF0000"/>
          </a:solidFill>
          <a:ln w="3175" cap="flat" cmpd="sng" algn="ctr">
            <a:solidFill>
              <a:srgbClr val="DE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7" name="Прямоугольник 45"/>
          <p:cNvSpPr/>
          <p:nvPr/>
        </p:nvSpPr>
        <p:spPr>
          <a:xfrm>
            <a:off x="8257254" y="4270172"/>
            <a:ext cx="504056" cy="216024"/>
          </a:xfrm>
          <a:prstGeom prst="rect">
            <a:avLst/>
          </a:prstGeom>
          <a:solidFill>
            <a:srgbClr val="FF0000"/>
          </a:solidFill>
          <a:ln w="3175" cap="flat" cmpd="sng" algn="ctr">
            <a:solidFill>
              <a:srgbClr val="DE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8" name="Прямоугольник 46"/>
          <p:cNvSpPr/>
          <p:nvPr/>
        </p:nvSpPr>
        <p:spPr>
          <a:xfrm>
            <a:off x="8257254" y="4054148"/>
            <a:ext cx="504056" cy="216024"/>
          </a:xfrm>
          <a:prstGeom prst="rect">
            <a:avLst/>
          </a:prstGeom>
          <a:solidFill>
            <a:srgbClr val="FF0000"/>
          </a:solidFill>
          <a:ln w="3175" cap="flat" cmpd="sng" algn="ctr">
            <a:solidFill>
              <a:srgbClr val="DE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9" name="Прямоугольник 47"/>
          <p:cNvSpPr/>
          <p:nvPr/>
        </p:nvSpPr>
        <p:spPr>
          <a:xfrm>
            <a:off x="8257254" y="3838124"/>
            <a:ext cx="504056" cy="216024"/>
          </a:xfrm>
          <a:prstGeom prst="rect">
            <a:avLst/>
          </a:prstGeom>
          <a:solidFill>
            <a:srgbClr val="FF0000"/>
          </a:solidFill>
          <a:ln w="3175" cap="flat" cmpd="sng" algn="ctr">
            <a:solidFill>
              <a:srgbClr val="DE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0" name="Прямоугольник 48"/>
          <p:cNvSpPr/>
          <p:nvPr/>
        </p:nvSpPr>
        <p:spPr>
          <a:xfrm>
            <a:off x="8257254" y="3622100"/>
            <a:ext cx="504056" cy="216024"/>
          </a:xfrm>
          <a:prstGeom prst="rect">
            <a:avLst/>
          </a:prstGeom>
          <a:solidFill>
            <a:srgbClr val="FF0000"/>
          </a:solidFill>
          <a:ln w="3175" cap="flat" cmpd="sng" algn="ctr">
            <a:solidFill>
              <a:srgbClr val="DE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1" name="Прямоугольник 49"/>
          <p:cNvSpPr/>
          <p:nvPr/>
        </p:nvSpPr>
        <p:spPr>
          <a:xfrm>
            <a:off x="8257254" y="3406076"/>
            <a:ext cx="504056" cy="216024"/>
          </a:xfrm>
          <a:prstGeom prst="rect">
            <a:avLst/>
          </a:prstGeom>
          <a:solidFill>
            <a:srgbClr val="FF0000"/>
          </a:solidFill>
          <a:ln w="3175" cap="flat" cmpd="sng" algn="ctr">
            <a:solidFill>
              <a:srgbClr val="DE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2" name="Прямоугольник 50"/>
          <p:cNvSpPr/>
          <p:nvPr/>
        </p:nvSpPr>
        <p:spPr>
          <a:xfrm>
            <a:off x="8257254" y="3190052"/>
            <a:ext cx="504056" cy="216024"/>
          </a:xfrm>
          <a:prstGeom prst="rect">
            <a:avLst/>
          </a:prstGeom>
          <a:solidFill>
            <a:srgbClr val="FF0000"/>
          </a:solidFill>
          <a:ln w="3175" cap="flat" cmpd="sng" algn="ctr">
            <a:solidFill>
              <a:srgbClr val="DE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3" name="Прямоугольник 51"/>
          <p:cNvSpPr/>
          <p:nvPr/>
        </p:nvSpPr>
        <p:spPr>
          <a:xfrm>
            <a:off x="8257254" y="2974028"/>
            <a:ext cx="504056" cy="216024"/>
          </a:xfrm>
          <a:prstGeom prst="rect">
            <a:avLst/>
          </a:prstGeom>
          <a:solidFill>
            <a:srgbClr val="FF0000"/>
          </a:solidFill>
          <a:ln w="3175" cap="flat" cmpd="sng" algn="ctr">
            <a:solidFill>
              <a:srgbClr val="DE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4" name="Прямоугольник 52"/>
          <p:cNvSpPr/>
          <p:nvPr/>
        </p:nvSpPr>
        <p:spPr>
          <a:xfrm>
            <a:off x="8257254" y="2758004"/>
            <a:ext cx="504056" cy="216024"/>
          </a:xfrm>
          <a:prstGeom prst="rect">
            <a:avLst/>
          </a:prstGeom>
          <a:solidFill>
            <a:srgbClr val="FF0000"/>
          </a:solidFill>
          <a:ln w="3175" cap="flat" cmpd="sng" algn="ctr">
            <a:solidFill>
              <a:srgbClr val="DE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5" name="Прямоугольник 53"/>
          <p:cNvSpPr/>
          <p:nvPr/>
        </p:nvSpPr>
        <p:spPr>
          <a:xfrm>
            <a:off x="8257254" y="2541980"/>
            <a:ext cx="504056" cy="216024"/>
          </a:xfrm>
          <a:prstGeom prst="rect">
            <a:avLst/>
          </a:prstGeom>
          <a:solidFill>
            <a:srgbClr val="FF0000"/>
          </a:solidFill>
          <a:ln w="3175" cap="flat" cmpd="sng" algn="ctr">
            <a:solidFill>
              <a:srgbClr val="DE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6" name="Прямоугольник 54"/>
          <p:cNvSpPr/>
          <p:nvPr/>
        </p:nvSpPr>
        <p:spPr>
          <a:xfrm>
            <a:off x="8257254" y="2325956"/>
            <a:ext cx="504056" cy="216024"/>
          </a:xfrm>
          <a:prstGeom prst="rect">
            <a:avLst/>
          </a:prstGeom>
          <a:solidFill>
            <a:srgbClr val="FF0000"/>
          </a:solidFill>
          <a:ln w="3175" cap="flat" cmpd="sng" algn="ctr">
            <a:solidFill>
              <a:srgbClr val="DE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7" name="Прямоугольник 55"/>
          <p:cNvSpPr/>
          <p:nvPr/>
        </p:nvSpPr>
        <p:spPr>
          <a:xfrm>
            <a:off x="8257254" y="2109932"/>
            <a:ext cx="504056" cy="216024"/>
          </a:xfrm>
          <a:prstGeom prst="rect">
            <a:avLst/>
          </a:prstGeom>
          <a:solidFill>
            <a:srgbClr val="FF0000"/>
          </a:solidFill>
          <a:ln w="3175" cap="flat" cmpd="sng" algn="ctr">
            <a:solidFill>
              <a:srgbClr val="DE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8" name="Прямоугольник 56"/>
          <p:cNvSpPr/>
          <p:nvPr/>
        </p:nvSpPr>
        <p:spPr>
          <a:xfrm>
            <a:off x="8257254" y="1893908"/>
            <a:ext cx="504056" cy="216024"/>
          </a:xfrm>
          <a:prstGeom prst="rect">
            <a:avLst/>
          </a:prstGeom>
          <a:solidFill>
            <a:srgbClr val="FF0000"/>
          </a:solidFill>
          <a:ln w="3175" cap="flat" cmpd="sng" algn="ctr">
            <a:solidFill>
              <a:srgbClr val="DE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9" name="Прямоугольник 57"/>
          <p:cNvSpPr/>
          <p:nvPr/>
        </p:nvSpPr>
        <p:spPr>
          <a:xfrm>
            <a:off x="8257254" y="1677884"/>
            <a:ext cx="504056" cy="216024"/>
          </a:xfrm>
          <a:prstGeom prst="rect">
            <a:avLst/>
          </a:prstGeom>
          <a:solidFill>
            <a:srgbClr val="FF0000"/>
          </a:solidFill>
          <a:ln w="3175" cap="flat" cmpd="sng" algn="ctr">
            <a:solidFill>
              <a:srgbClr val="DE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0" name="Прямоугольник 58"/>
          <p:cNvSpPr/>
          <p:nvPr/>
        </p:nvSpPr>
        <p:spPr>
          <a:xfrm>
            <a:off x="8257254" y="1461860"/>
            <a:ext cx="504056" cy="216024"/>
          </a:xfrm>
          <a:prstGeom prst="rect">
            <a:avLst/>
          </a:prstGeom>
          <a:solidFill>
            <a:srgbClr val="FF0000"/>
          </a:solidFill>
          <a:ln w="3175" cap="flat" cmpd="sng" algn="ctr">
            <a:solidFill>
              <a:srgbClr val="DE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1" name="Прямоугольник 59"/>
          <p:cNvSpPr/>
          <p:nvPr/>
        </p:nvSpPr>
        <p:spPr>
          <a:xfrm>
            <a:off x="8257254" y="1245836"/>
            <a:ext cx="504056" cy="216024"/>
          </a:xfrm>
          <a:prstGeom prst="rect">
            <a:avLst/>
          </a:prstGeom>
          <a:solidFill>
            <a:srgbClr val="FF0000"/>
          </a:solidFill>
          <a:ln w="3175" cap="flat" cmpd="sng" algn="ctr">
            <a:solidFill>
              <a:srgbClr val="DE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2" name="Прямоугольник 60"/>
          <p:cNvSpPr/>
          <p:nvPr/>
        </p:nvSpPr>
        <p:spPr>
          <a:xfrm>
            <a:off x="8257254" y="1029812"/>
            <a:ext cx="504056" cy="216024"/>
          </a:xfrm>
          <a:prstGeom prst="rect">
            <a:avLst/>
          </a:prstGeom>
          <a:solidFill>
            <a:srgbClr val="FF0000"/>
          </a:solidFill>
          <a:ln w="3175" cap="flat" cmpd="sng" algn="ctr">
            <a:solidFill>
              <a:srgbClr val="DE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3" name="Улыбающееся лицо"/>
          <p:cNvSpPr/>
          <p:nvPr/>
        </p:nvSpPr>
        <p:spPr>
          <a:xfrm>
            <a:off x="263220" y="1415328"/>
            <a:ext cx="432048" cy="432048"/>
          </a:xfrm>
          <a:prstGeom prst="smileyFace">
            <a:avLst/>
          </a:prstGeom>
          <a:solidFill>
            <a:srgbClr val="00B050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sz="1350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4" name="Равнодушное лицо"/>
          <p:cNvSpPr/>
          <p:nvPr/>
        </p:nvSpPr>
        <p:spPr>
          <a:xfrm>
            <a:off x="263220" y="2667409"/>
            <a:ext cx="432048" cy="432048"/>
          </a:xfrm>
          <a:prstGeom prst="smileyFace">
            <a:avLst>
              <a:gd name="adj" fmla="val 1252"/>
            </a:avLst>
          </a:prstGeom>
          <a:solidFill>
            <a:srgbClr val="FFFF00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sz="1350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5" name="Грустное лицо"/>
          <p:cNvSpPr/>
          <p:nvPr/>
        </p:nvSpPr>
        <p:spPr>
          <a:xfrm>
            <a:off x="259241" y="5134267"/>
            <a:ext cx="432048" cy="432000"/>
          </a:xfrm>
          <a:prstGeom prst="smileyFace">
            <a:avLst>
              <a:gd name="adj" fmla="val -4653"/>
            </a:avLst>
          </a:prstGeom>
          <a:solidFill>
            <a:srgbClr val="FF0000"/>
          </a:solidFill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sz="1350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6" name="Завершить показ">
            <a:hlinkClick r:id="" action="ppaction://hlinkshowjump?jump=endshow"/>
          </p:cNvPr>
          <p:cNvSpPr/>
          <p:nvPr/>
        </p:nvSpPr>
        <p:spPr>
          <a:xfrm flipH="1">
            <a:off x="8298455" y="318548"/>
            <a:ext cx="540000" cy="540000"/>
          </a:xfrm>
          <a:prstGeom prst="mathMultiply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693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"/>
          <p:cNvSpPr txBox="1"/>
          <p:nvPr/>
        </p:nvSpPr>
        <p:spPr>
          <a:xfrm>
            <a:off x="264160" y="294898"/>
            <a:ext cx="8636000" cy="646331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Информационные источники</a:t>
            </a:r>
            <a:endParaRPr lang="ru-RU" sz="3600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298644" y="1254598"/>
            <a:ext cx="8451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  <a:hlinkClick r:id="rId3"/>
              </a:rPr>
              <a:t>Фон</a:t>
            </a:r>
            <a:r>
              <a:rPr lang="ru-RU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ru-RU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  <a:hlinkClick r:id="rId4"/>
              </a:rPr>
              <a:t>рисунок</a:t>
            </a:r>
            <a:r>
              <a:rPr lang="ru-RU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для титульного слайда, пуговицы </a:t>
            </a:r>
            <a:r>
              <a:rPr lang="ru-RU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  <a:hlinkClick r:id="rId5"/>
              </a:rPr>
              <a:t>1</a:t>
            </a:r>
            <a:r>
              <a:rPr lang="ru-RU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ru-RU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  <a:hlinkClick r:id="rId6"/>
              </a:rPr>
              <a:t>2</a:t>
            </a:r>
            <a:r>
              <a:rPr lang="ru-RU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ru-RU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  <a:hlinkClick r:id="rId7"/>
              </a:rPr>
              <a:t>игла</a:t>
            </a:r>
            <a:r>
              <a:rPr lang="ru-RU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ru-RU" dirty="0" smtClean="0">
                <a:solidFill>
                  <a:srgbClr val="9BBB59">
                    <a:lumMod val="50000"/>
                  </a:srgbClr>
                </a:solidFill>
                <a:latin typeface="Arial" pitchFamily="34" charset="0"/>
                <a:cs typeface="Arial" pitchFamily="34" charset="0"/>
                <a:hlinkClick r:id="rId8"/>
              </a:rPr>
              <a:t>девочка-катушка</a:t>
            </a:r>
            <a:r>
              <a:rPr lang="ru-RU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ru-RU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фигурные рамки </a:t>
            </a:r>
            <a:r>
              <a:rPr lang="ru-RU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  <a:hlinkClick r:id="rId9"/>
              </a:rPr>
              <a:t>1</a:t>
            </a:r>
            <a:r>
              <a:rPr lang="ru-RU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ru-RU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  <a:hlinkClick r:id="rId10"/>
              </a:rPr>
              <a:t>2</a:t>
            </a:r>
            <a:endParaRPr lang="ru-RU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4160" y="3727419"/>
            <a:ext cx="84291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Автор технологического приёма «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11"/>
              </a:rPr>
              <a:t>Стрелка крутится опять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» Беляева Л.А.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4160" y="2609808"/>
            <a:ext cx="83138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kern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Рисунки обработаны в программах </a:t>
            </a:r>
            <a:r>
              <a:rPr lang="en-US" kern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Paint</a:t>
            </a:r>
            <a:r>
              <a:rPr lang="ru-RU" kern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kern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Paint</a:t>
            </a:r>
            <a:r>
              <a:rPr lang="ru-RU" kern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kern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</a:t>
            </a:r>
            <a:r>
              <a:rPr lang="ru-RU" kern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редакторе фотографий онлайн </a:t>
            </a:r>
            <a:r>
              <a:rPr lang="en-US" kern="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Pixlr</a:t>
            </a:r>
            <a:r>
              <a:rPr lang="en-US" kern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Editor</a:t>
            </a:r>
            <a:r>
              <a:rPr lang="ru-RU" kern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644" y="5754756"/>
            <a:ext cx="8313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kern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момент создания и публикации работы все ссылки рабочие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4082814" y="6253225"/>
            <a:ext cx="83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kern="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трелка вправо">
            <a:hlinkClick r:id="rId12" action="ppaction://hlinksldjump"/>
          </p:cNvPr>
          <p:cNvSpPr/>
          <p:nvPr/>
        </p:nvSpPr>
        <p:spPr>
          <a:xfrm flipH="1">
            <a:off x="8360100" y="6359753"/>
            <a:ext cx="540060" cy="288032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64160" y="4139846"/>
            <a:ext cx="76438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Шаблон игры «Лабиринт» на 12 вопросов сделан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Ларьковой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Г.В.</a:t>
            </a:r>
          </a:p>
          <a:p>
            <a:pPr marL="180975" indent="-180975">
              <a:lnSpc>
                <a:spcPct val="150000"/>
              </a:lnSpc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Идея создания игры «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13"/>
              </a:rPr>
              <a:t>Лабиринт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»  принадлежит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Можаеву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Г.М.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73842" y="3175085"/>
            <a:ext cx="184731" cy="4565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endParaRPr lang="ru-RU" dirty="0">
              <a:solidFill>
                <a:srgbClr val="9BBB59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298644" y="1923995"/>
            <a:ext cx="8451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Технология изготовления машинных </a:t>
            </a:r>
            <a:r>
              <a:rPr lang="ru-RU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швов. Альбом. Автор Кожина О.А., М., НИИ ШОТСО АПН СССР, 1991</a:t>
            </a:r>
            <a:endParaRPr lang="ru-RU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5459" y="3319280"/>
            <a:ext cx="84291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Задания разработаны в сервисах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H5P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Learningapps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6964" y="5098810"/>
            <a:ext cx="84291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Как организовать голосование на мультимедийном уроке «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14"/>
              </a:rPr>
              <a:t>Дидактор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» (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Астватацуров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Г.О.)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71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3"/>
          <p:cNvSpPr/>
          <p:nvPr/>
        </p:nvSpPr>
        <p:spPr>
          <a:xfrm>
            <a:off x="179512" y="4653136"/>
            <a:ext cx="857256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Лицензионное соглашение </a:t>
            </a:r>
          </a:p>
          <a:p>
            <a:pPr algn="just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Автор дает согласие использовать данный ресурс только для ознакомления и проведения уроков. </a:t>
            </a:r>
          </a:p>
          <a:p>
            <a:pPr algn="just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Нельзя присваивать себе авторство данного ресурса, даже если будут внесены изменения.</a:t>
            </a:r>
          </a:p>
          <a:p>
            <a:pPr algn="just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Нельзя публиковать данный ресурс без согласия автора.</a:t>
            </a:r>
          </a:p>
          <a:p>
            <a:pPr algn="just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случае частичного использования ресурса, ссылка на источник обязательна</a:t>
            </a:r>
          </a:p>
        </p:txBody>
      </p:sp>
      <p:sp>
        <p:nvSpPr>
          <p:cNvPr id="10" name="Прямоугольник 2"/>
          <p:cNvSpPr/>
          <p:nvPr/>
        </p:nvSpPr>
        <p:spPr>
          <a:xfrm>
            <a:off x="395536" y="3929066"/>
            <a:ext cx="2102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3"/>
              </a:rPr>
              <a:t>gl-511150@mail.ru</a:t>
            </a:r>
            <a:endParaRPr lang="ru-RU" dirty="0"/>
          </a:p>
        </p:txBody>
      </p:sp>
      <p:sp>
        <p:nvSpPr>
          <p:cNvPr id="8" name="Прямоугольник 1"/>
          <p:cNvSpPr/>
          <p:nvPr/>
        </p:nvSpPr>
        <p:spPr>
          <a:xfrm>
            <a:off x="2627784" y="908720"/>
            <a:ext cx="6235218" cy="3732560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buNone/>
            </a:pPr>
            <a:r>
              <a:rPr lang="ru-RU" sz="1600" dirty="0" smtClean="0">
                <a:solidFill>
                  <a:srgbClr val="00B05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Выпускница физико-математического факультета Калужского государственного педагогического института </a:t>
            </a:r>
          </a:p>
          <a:p>
            <a:pPr algn="ctr">
              <a:lnSpc>
                <a:spcPct val="95000"/>
              </a:lnSpc>
              <a:buNone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им. К.Э.Циолковского</a:t>
            </a:r>
          </a:p>
          <a:p>
            <a:pPr algn="ctr">
              <a:lnSpc>
                <a:spcPct val="95000"/>
              </a:lnSpc>
              <a:buNone/>
            </a:pPr>
            <a:endParaRPr lang="ru-RU" sz="9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ctr">
              <a:lnSpc>
                <a:spcPct val="95000"/>
              </a:lnSpc>
              <a:buNone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Учитель технологии</a:t>
            </a:r>
          </a:p>
          <a:p>
            <a:pPr lvl="0" algn="ctr">
              <a:lnSpc>
                <a:spcPct val="95000"/>
              </a:lnSpc>
              <a:buNone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высшей квалификационной категории </a:t>
            </a:r>
          </a:p>
          <a:p>
            <a:pPr lvl="0" algn="ctr">
              <a:lnSpc>
                <a:spcPct val="95000"/>
              </a:lnSpc>
              <a:buNone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МБОУ «Лицей № 48» г. Калуги</a:t>
            </a:r>
          </a:p>
          <a:p>
            <a:pPr lvl="0" algn="ctr">
              <a:lnSpc>
                <a:spcPct val="95000"/>
              </a:lnSpc>
              <a:buNone/>
            </a:pPr>
            <a:endParaRPr lang="ru-RU" sz="8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95000"/>
              </a:lnSpc>
              <a:defRPr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Педагогический стаж –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 1982 года.</a:t>
            </a:r>
            <a:endParaRPr lang="ru-RU" sz="16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95000"/>
              </a:lnSpc>
              <a:defRPr/>
            </a:pPr>
            <a:endParaRPr lang="ru-RU" sz="8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ctr">
              <a:lnSpc>
                <a:spcPct val="95000"/>
              </a:lnSpc>
              <a:buNone/>
              <a:defRPr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Почетный работник общего образования РФ – 2009</a:t>
            </a:r>
          </a:p>
          <a:p>
            <a:pPr lvl="0" algn="ctr">
              <a:lnSpc>
                <a:spcPct val="95000"/>
              </a:lnSpc>
              <a:buNone/>
              <a:defRPr/>
            </a:pPr>
            <a:endParaRPr lang="ru-RU" sz="8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ctr">
              <a:lnSpc>
                <a:spcPct val="95000"/>
              </a:lnSpc>
              <a:buNone/>
              <a:defRPr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Победитель конкурса «Лучшие учителя России» – 2007</a:t>
            </a:r>
          </a:p>
          <a:p>
            <a:pPr lvl="0" algn="ctr">
              <a:lnSpc>
                <a:spcPct val="95000"/>
              </a:lnSpc>
              <a:buNone/>
              <a:defRPr/>
            </a:pPr>
            <a:endParaRPr lang="ru-RU" sz="8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ctr">
              <a:lnSpc>
                <a:spcPct val="95000"/>
              </a:lnSpc>
              <a:buNone/>
              <a:defRPr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Ветеран труда – 2008</a:t>
            </a:r>
          </a:p>
          <a:p>
            <a:pPr lvl="0" algn="ctr">
              <a:lnSpc>
                <a:spcPct val="95000"/>
              </a:lnSpc>
              <a:buNone/>
              <a:defRPr/>
            </a:pPr>
            <a:endParaRPr lang="ru-RU" sz="8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95000"/>
              </a:lnSpc>
              <a:tabLst>
                <a:tab pos="96838" algn="l"/>
              </a:tabLst>
              <a:defRPr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Лауреат областного конкурса «Семья года – 2003»</a:t>
            </a:r>
          </a:p>
          <a:p>
            <a:pPr algn="ctr">
              <a:lnSpc>
                <a:spcPct val="95000"/>
              </a:lnSpc>
            </a:pPr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lnSpc>
                <a:spcPct val="95000"/>
              </a:lnSpc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Медаль «За любовь и верность» – 2008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0557" y="1196752"/>
            <a:ext cx="1912339" cy="2628000"/>
          </a:xfrm>
          <a:prstGeom prst="round2DiagRect">
            <a:avLst>
              <a:gd name="adj1" fmla="val 16667"/>
              <a:gd name="adj2" fmla="val 0"/>
            </a:avLst>
          </a:prstGeom>
          <a:ln w="4445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Заголовок"/>
          <p:cNvSpPr txBox="1"/>
          <p:nvPr/>
        </p:nvSpPr>
        <p:spPr>
          <a:xfrm>
            <a:off x="264160" y="294898"/>
            <a:ext cx="8636000" cy="646331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Ларькова Галина Владимировна</a:t>
            </a:r>
            <a:endParaRPr lang="ru-RU" sz="3600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трелка влево">
            <a:hlinkClick r:id="rId5" action="ppaction://hlinksldjump"/>
          </p:cNvPr>
          <p:cNvSpPr/>
          <p:nvPr/>
        </p:nvSpPr>
        <p:spPr>
          <a:xfrm flipH="1">
            <a:off x="8360100" y="6359753"/>
            <a:ext cx="540060" cy="288032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75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Источники">
            <a:hlinkClick r:id="rId3" action="ppaction://hlinksldjump" highlightClick="1"/>
          </p:cNvPr>
          <p:cNvSpPr/>
          <p:nvPr/>
        </p:nvSpPr>
        <p:spPr>
          <a:xfrm flipH="1">
            <a:off x="8298455" y="318548"/>
            <a:ext cx="540000" cy="540000"/>
          </a:xfrm>
          <a:prstGeom prst="actionButtonInformation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 вправо">
            <a:hlinkClick r:id="rId4" action="ppaction://hlinksldjump"/>
          </p:cNvPr>
          <p:cNvSpPr/>
          <p:nvPr/>
        </p:nvSpPr>
        <p:spPr>
          <a:xfrm>
            <a:off x="8360100" y="6359753"/>
            <a:ext cx="540060" cy="288032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2"/>
          <p:cNvSpPr/>
          <p:nvPr/>
        </p:nvSpPr>
        <p:spPr>
          <a:xfrm>
            <a:off x="2705641" y="6042104"/>
            <a:ext cx="37536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Удачного путешествия!</a:t>
            </a:r>
          </a:p>
        </p:txBody>
      </p:sp>
      <p:sp>
        <p:nvSpPr>
          <p:cNvPr id="9" name="Прямоугольник 1"/>
          <p:cNvSpPr/>
          <p:nvPr/>
        </p:nvSpPr>
        <p:spPr>
          <a:xfrm>
            <a:off x="2805542" y="303474"/>
            <a:ext cx="35538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Дорогие друзья!</a:t>
            </a:r>
          </a:p>
        </p:txBody>
      </p:sp>
      <p:sp>
        <p:nvSpPr>
          <p:cNvPr id="10" name="TextBox"/>
          <p:cNvSpPr txBox="1"/>
          <p:nvPr/>
        </p:nvSpPr>
        <p:spPr>
          <a:xfrm>
            <a:off x="271995" y="1192028"/>
            <a:ext cx="8358135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Приглашаю вас отправиться в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путешествие по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вейному миру. Проверьте свои знания о машинных швах.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effectLst>
                <a:glow rad="2286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Начните и продолжайте игру щелчком по девочке-катушке</a:t>
            </a: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Для перехода на слайд с заданием надо щёлкнуть на пуговицу с номером       , около которой остановилась игла </a:t>
            </a: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Для возврата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маршрутный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слайд нажмите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стрелку </a:t>
            </a: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завершения презентации служит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кнопка      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effectLst>
                <a:glow rad="2286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Стрелка влево"/>
          <p:cNvSpPr/>
          <p:nvPr/>
        </p:nvSpPr>
        <p:spPr>
          <a:xfrm flipH="1">
            <a:off x="8199013" y="4934412"/>
            <a:ext cx="369442" cy="202750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3580693" y="3628969"/>
            <a:ext cx="470240" cy="478068"/>
            <a:chOff x="2201523" y="3891147"/>
            <a:chExt cx="470240" cy="478068"/>
          </a:xfrm>
        </p:grpSpPr>
        <p:pic>
          <p:nvPicPr>
            <p:cNvPr id="19" name="Picture 1" descr="ÐÐ°ÑÑÐ¸Ð½ÐºÐ¸ Ð¿Ð¾ Ð·Ð°Ð¿ÑÐ¾ÑÑ Ð¿ÑÐ³Ð¾Ð²Ð¸ÑÐ° Ð¿Ð½Ð³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990" t="36373" b="34460"/>
            <a:stretch/>
          </p:blipFill>
          <p:spPr bwMode="auto">
            <a:xfrm>
              <a:off x="2201523" y="3891147"/>
              <a:ext cx="470240" cy="4780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Овал"/>
            <p:cNvSpPr/>
            <p:nvPr/>
          </p:nvSpPr>
          <p:spPr>
            <a:xfrm>
              <a:off x="2310587" y="3995232"/>
              <a:ext cx="252000" cy="252000"/>
            </a:xfrm>
            <a:prstGeom prst="ellipse">
              <a:avLst/>
            </a:prstGeom>
            <a:solidFill>
              <a:srgbClr val="FFFFBD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№</a:t>
              </a:r>
              <a:endPara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Завершить показ"/>
          <p:cNvSpPr/>
          <p:nvPr/>
        </p:nvSpPr>
        <p:spPr>
          <a:xfrm flipH="1">
            <a:off x="6886727" y="5478262"/>
            <a:ext cx="360000" cy="360000"/>
          </a:xfrm>
          <a:prstGeom prst="mathMultiply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Катушк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8568455" y="2453866"/>
            <a:ext cx="459941" cy="45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Игла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1506561" y="3945759"/>
            <a:ext cx="413233" cy="805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051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1"/>
          <p:cNvGrpSpPr/>
          <p:nvPr/>
        </p:nvGrpSpPr>
        <p:grpSpPr>
          <a:xfrm>
            <a:off x="2347725" y="1213396"/>
            <a:ext cx="4448550" cy="4442196"/>
            <a:chOff x="620800" y="790939"/>
            <a:chExt cx="4448550" cy="4442196"/>
          </a:xfrm>
        </p:grpSpPr>
        <p:sp>
          <p:nvSpPr>
            <p:cNvPr id="22" name="Овал 1"/>
            <p:cNvSpPr/>
            <p:nvPr/>
          </p:nvSpPr>
          <p:spPr>
            <a:xfrm>
              <a:off x="620800" y="790939"/>
              <a:ext cx="4448550" cy="4442196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23" name="Игла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5400000">
              <a:off x="1874951" y="1536035"/>
              <a:ext cx="2028728" cy="2391451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4" name="Божья коровк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332459" y="5160088"/>
            <a:ext cx="1223897" cy="1215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2" descr="ÐÐ°ÑÑÐ¸Ð½ÐºÐ¸ Ð¿Ð¾ Ð·Ð°Ð¿ÑÐ¾ÑÑ Ð¿ÑÐ³Ð¾Ð²Ð¸ÑÐ° Ð¿Ð½Ð³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96" r="53448" b="71390"/>
          <a:stretch/>
        </p:blipFill>
        <p:spPr bwMode="auto">
          <a:xfrm>
            <a:off x="4064015" y="698451"/>
            <a:ext cx="1035949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1" descr="ÐÐ°ÑÑÐ¸Ð½ÐºÐ¸ Ð¿Ð¾ Ð·Ð°Ð¿ÑÐ¾ÑÑ Ð¿ÑÐ³Ð¾Ð²Ð¸ÑÐ° Ð¿Ð½Ð³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58" t="68771" r="22659"/>
          <a:stretch/>
        </p:blipFill>
        <p:spPr bwMode="auto">
          <a:xfrm>
            <a:off x="2900116" y="877430"/>
            <a:ext cx="1055392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0" descr="ÐÐ°ÑÑÐ¸Ð½ÐºÐ¸ Ð¿Ð¾ Ð·Ð°Ð¿ÑÐ¾ÑÑ Ð¿ÑÐ³Ð¾Ð²Ð¸ÑÐ° Ð¿Ð½Ð³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078" b="71208"/>
          <a:stretch/>
        </p:blipFill>
        <p:spPr bwMode="auto">
          <a:xfrm>
            <a:off x="2038719" y="1706451"/>
            <a:ext cx="1000430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9" descr="ÐÐ°ÑÑÐ¸Ð½ÐºÐ¸ Ð¿Ð¾ Ð·Ð°Ð¿ÑÐ¾ÑÑ Ð¿ÑÐ³Ð¾Ð²Ð¸ÑÐ° Ð¿Ð½Ð³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68" r="75102" b="36812"/>
          <a:stretch/>
        </p:blipFill>
        <p:spPr bwMode="auto">
          <a:xfrm>
            <a:off x="1712373" y="2792214"/>
            <a:ext cx="1037906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8" descr="ÐÐ°ÑÑÐ¸Ð½ÐºÐ¸ Ð¿Ð¾ Ð·Ð°Ð¿ÑÐ¾ÑÑ Ð¿ÑÐ³Ð¾Ð²Ð¸ÑÐ° Ð¿Ð½Ð³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29" t="33994" r="23410" b="34486"/>
          <a:stretch/>
        </p:blipFill>
        <p:spPr bwMode="auto">
          <a:xfrm>
            <a:off x="1955359" y="3948155"/>
            <a:ext cx="1015522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7" descr="ÐÐ°ÑÑÐ¸Ð½ÐºÐ¸ Ð¿Ð¾ Ð·Ð°Ð¿ÑÐ¾ÑÑ Ð¿ÑÐ³Ð¾Ð²Ð¸ÑÐ° Ð¿Ð½Ð³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68" t="31440" r="49291" b="36804"/>
          <a:stretch/>
        </p:blipFill>
        <p:spPr bwMode="auto">
          <a:xfrm>
            <a:off x="2749569" y="4956155"/>
            <a:ext cx="1015465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ÐÐ°ÑÑÐ¸Ð½ÐºÐ¸ Ð¿Ð¾ Ð·Ð°Ð¿ÑÐ¾ÑÑ Ð¿ÑÐ³Ð¾Ð²Ð¸ÑÐ° Ð¿Ð½Ð³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62" t="69242" b="1590"/>
          <a:stretch/>
        </p:blipFill>
        <p:spPr bwMode="auto">
          <a:xfrm>
            <a:off x="4104686" y="5200823"/>
            <a:ext cx="988248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 descr="ÐÐ°ÑÑÐ¸Ð½ÐºÐ¸ Ð¿Ð¾ Ð·Ð°Ð¿ÑÐ¾ÑÑ Ð¿ÑÐ³Ð¾Ð²Ð¸ÑÐ° Ð¿Ð½Ð³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6" t="1" r="29448" b="71220"/>
          <a:stretch/>
        </p:blipFill>
        <p:spPr bwMode="auto">
          <a:xfrm>
            <a:off x="5364639" y="4920344"/>
            <a:ext cx="1029837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ÐÐ°ÑÑÐ¸Ð½ÐºÐ¸ Ð¿Ð¾ Ð·Ð°Ð¿ÑÐ¾ÑÑ Ð¿ÑÐ³Ð¾Ð²Ð¸ÑÐ° Ð¿Ð½Ð³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76" r="1534" b="69030"/>
          <a:stretch/>
        </p:blipFill>
        <p:spPr bwMode="auto">
          <a:xfrm>
            <a:off x="6193331" y="4080379"/>
            <a:ext cx="1047585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ÐÐ°ÑÑÐ¸Ð½ÐºÐ¸ Ð¿Ð¾ Ð·Ð°Ð¿ÑÐ¾ÑÑ Ð¿ÑÐ³Ð¾Ð²Ð¸ÑÐ° Ð¿Ð½Ð³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25" r="75171" b="1590"/>
          <a:stretch/>
        </p:blipFill>
        <p:spPr bwMode="auto">
          <a:xfrm>
            <a:off x="6401041" y="2940155"/>
            <a:ext cx="1042836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ÐÐ°ÑÑÐ¸Ð½ÐºÐ¸ Ð¿Ð¾ Ð·Ð°Ð¿ÑÐ¾ÑÑ Ð¿ÑÐ³Ð¾Ð²Ð¸ÑÐ° Ð¿Ð½Ð³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74" t="67125" r="49185" b="1590"/>
          <a:stretch/>
        </p:blipFill>
        <p:spPr bwMode="auto">
          <a:xfrm>
            <a:off x="6032962" y="1860907"/>
            <a:ext cx="1030737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" descr="ÐÐ°ÑÑÐ¸Ð½ÐºÐ¸ Ð¿Ð¾ Ð·Ð°Ð¿ÑÐ¾ÑÑ Ð¿ÑÐ³Ð¾Ð²Ð¸ÑÐ° Ð¿Ð½Ð³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90" t="36373" b="34460"/>
          <a:stretch/>
        </p:blipFill>
        <p:spPr bwMode="auto">
          <a:xfrm>
            <a:off x="5320960" y="884091"/>
            <a:ext cx="991494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Овал 6">
            <a:hlinkClick r:id="rId8" action="ppaction://hlinksldjump"/>
          </p:cNvPr>
          <p:cNvSpPr/>
          <p:nvPr/>
        </p:nvSpPr>
        <p:spPr>
          <a:xfrm>
            <a:off x="3144266" y="1099334"/>
            <a:ext cx="544528" cy="544528"/>
          </a:xfrm>
          <a:prstGeom prst="ellipse">
            <a:avLst/>
          </a:prstGeom>
          <a:solidFill>
            <a:srgbClr val="FFFFBD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5" name="Овал 5">
            <a:hlinkClick r:id="rId9" action="ppaction://hlinksldjump"/>
          </p:cNvPr>
          <p:cNvSpPr/>
          <p:nvPr/>
        </p:nvSpPr>
        <p:spPr>
          <a:xfrm>
            <a:off x="1968894" y="3014422"/>
            <a:ext cx="544528" cy="544528"/>
          </a:xfrm>
          <a:prstGeom prst="ellipse">
            <a:avLst/>
          </a:prstGeom>
          <a:solidFill>
            <a:srgbClr val="FFFFBD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Овал 4">
            <a:hlinkClick r:id="rId10" action="ppaction://hlinksldjump"/>
          </p:cNvPr>
          <p:cNvSpPr/>
          <p:nvPr/>
        </p:nvSpPr>
        <p:spPr>
          <a:xfrm>
            <a:off x="2985037" y="5189046"/>
            <a:ext cx="544528" cy="544528"/>
          </a:xfrm>
          <a:prstGeom prst="ellipse">
            <a:avLst/>
          </a:prstGeom>
          <a:solidFill>
            <a:srgbClr val="FFFFBD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Овал 3">
            <a:hlinkClick r:id="rId11" action="ppaction://hlinksldjump"/>
          </p:cNvPr>
          <p:cNvSpPr/>
          <p:nvPr/>
        </p:nvSpPr>
        <p:spPr>
          <a:xfrm>
            <a:off x="5615241" y="5146688"/>
            <a:ext cx="544528" cy="544528"/>
          </a:xfrm>
          <a:prstGeom prst="ellipse">
            <a:avLst/>
          </a:prstGeom>
          <a:solidFill>
            <a:srgbClr val="FFFFBD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Овал 2">
            <a:hlinkClick r:id="rId12" action="ppaction://hlinksldjump"/>
          </p:cNvPr>
          <p:cNvSpPr/>
          <p:nvPr/>
        </p:nvSpPr>
        <p:spPr>
          <a:xfrm>
            <a:off x="6655824" y="3162230"/>
            <a:ext cx="544528" cy="544528"/>
          </a:xfrm>
          <a:prstGeom prst="ellipse">
            <a:avLst/>
          </a:prstGeom>
          <a:solidFill>
            <a:srgbClr val="FFFFBD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">
            <a:hlinkClick r:id="rId13" action="ppaction://hlinksldjump"/>
          </p:cNvPr>
          <p:cNvSpPr/>
          <p:nvPr/>
        </p:nvSpPr>
        <p:spPr>
          <a:xfrm>
            <a:off x="5539702" y="1115827"/>
            <a:ext cx="544528" cy="544528"/>
          </a:xfrm>
          <a:prstGeom prst="ellipse">
            <a:avLst/>
          </a:prstGeom>
          <a:solidFill>
            <a:srgbClr val="FFFFBD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94655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decel="1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als_cvetov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decel="31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1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als_cvetov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decel="17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2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als_cvetov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decel="3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3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als_cvetov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decel="2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800000">
                                      <p:cBhvr>
                                        <p:cTn id="38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als_cvetov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decel="11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600000">
                                      <p:cBhvr>
                                        <p:cTn id="4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als_cvetov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8" grpId="0" animBg="1"/>
      <p:bldP spid="15" grpId="0" animBg="1"/>
      <p:bldP spid="16" grpId="0" animBg="1"/>
      <p:bldP spid="13" grpId="0" animBg="1"/>
      <p:bldP spid="17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3"/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0" b="2091"/>
          <a:stretch/>
        </p:blipFill>
        <p:spPr>
          <a:xfrm>
            <a:off x="1245647" y="1022136"/>
            <a:ext cx="6652706" cy="5416274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7" name="Заголовок"/>
          <p:cNvSpPr txBox="1"/>
          <p:nvPr/>
        </p:nvSpPr>
        <p:spPr>
          <a:xfrm>
            <a:off x="264160" y="172978"/>
            <a:ext cx="8636000" cy="646331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Классификация машинных швов</a:t>
            </a:r>
            <a:endParaRPr lang="ru-RU" sz="3600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трелка влево">
            <a:hlinkClick r:id="rId5" action="ppaction://hlinksldjump"/>
          </p:cNvPr>
          <p:cNvSpPr/>
          <p:nvPr/>
        </p:nvSpPr>
        <p:spPr>
          <a:xfrm flipH="1">
            <a:off x="8360100" y="6359753"/>
            <a:ext cx="540060" cy="288032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69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2" y="1119883"/>
            <a:ext cx="8433576" cy="5015446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7" name="Заголовок"/>
          <p:cNvSpPr txBox="1"/>
          <p:nvPr/>
        </p:nvSpPr>
        <p:spPr>
          <a:xfrm>
            <a:off x="264160" y="172978"/>
            <a:ext cx="8636000" cy="646331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Машинные швы</a:t>
            </a:r>
            <a:endParaRPr lang="ru-RU" sz="3600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трелка влево">
            <a:hlinkClick r:id="rId5" action="ppaction://hlinksldjump"/>
          </p:cNvPr>
          <p:cNvSpPr/>
          <p:nvPr/>
        </p:nvSpPr>
        <p:spPr>
          <a:xfrm flipH="1">
            <a:off x="8360100" y="6359753"/>
            <a:ext cx="540060" cy="288032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33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1" y="2265680"/>
            <a:ext cx="4267199" cy="3078480"/>
          </a:xfrm>
          <a:prstGeom prst="rect">
            <a:avLst/>
          </a:prstGeom>
        </p:spPr>
      </p:pic>
      <p:sp>
        <p:nvSpPr>
          <p:cNvPr id="5" name="Вопрос"/>
          <p:cNvSpPr txBox="1"/>
          <p:nvPr/>
        </p:nvSpPr>
        <p:spPr>
          <a:xfrm>
            <a:off x="3355429" y="3332679"/>
            <a:ext cx="2421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Найди схему </a:t>
            </a:r>
            <a:r>
              <a:rPr lang="ru-RU" sz="24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двойного шва</a:t>
            </a:r>
          </a:p>
        </p:txBody>
      </p:sp>
      <p:sp>
        <p:nvSpPr>
          <p:cNvPr id="10" name="Заголовок"/>
          <p:cNvSpPr txBox="1"/>
          <p:nvPr/>
        </p:nvSpPr>
        <p:spPr>
          <a:xfrm>
            <a:off x="264160" y="172978"/>
            <a:ext cx="8636000" cy="646331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/>
            <a:r>
              <a:rPr lang="ru-RU" sz="3600" b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Машинные швы</a:t>
            </a:r>
          </a:p>
        </p:txBody>
      </p:sp>
      <p:grpSp>
        <p:nvGrpSpPr>
          <p:cNvPr id="7" name="Группа 1"/>
          <p:cNvGrpSpPr/>
          <p:nvPr/>
        </p:nvGrpSpPr>
        <p:grpSpPr>
          <a:xfrm>
            <a:off x="667048" y="1205221"/>
            <a:ext cx="2160000" cy="2160000"/>
            <a:chOff x="1519869" y="746712"/>
            <a:chExt cx="2160000" cy="2160000"/>
          </a:xfrm>
        </p:grpSpPr>
        <p:pic>
          <p:nvPicPr>
            <p:cNvPr id="16" name="Круг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9869" y="746712"/>
              <a:ext cx="2160000" cy="2160000"/>
            </a:xfrm>
            <a:prstGeom prst="rect">
              <a:avLst/>
            </a:prstGeom>
          </p:spPr>
        </p:pic>
        <p:pic>
          <p:nvPicPr>
            <p:cNvPr id="3" name="Рисунок 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9215" y="1582399"/>
              <a:ext cx="1410196" cy="820113"/>
            </a:xfrm>
            <a:prstGeom prst="rect">
              <a:avLst/>
            </a:prstGeom>
          </p:spPr>
        </p:pic>
        <p:sp>
          <p:nvSpPr>
            <p:cNvPr id="19" name="Номер"/>
            <p:cNvSpPr txBox="1"/>
            <p:nvPr/>
          </p:nvSpPr>
          <p:spPr>
            <a:xfrm>
              <a:off x="2264707" y="970525"/>
              <a:ext cx="5992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4472C4">
                      <a:lumMod val="75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ru-RU" sz="2400" b="1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Группа 2"/>
          <p:cNvGrpSpPr/>
          <p:nvPr/>
        </p:nvGrpSpPr>
        <p:grpSpPr>
          <a:xfrm>
            <a:off x="6302811" y="1198079"/>
            <a:ext cx="2160000" cy="2160000"/>
            <a:chOff x="5503679" y="746712"/>
            <a:chExt cx="2160000" cy="2160000"/>
          </a:xfrm>
        </p:grpSpPr>
        <p:pic>
          <p:nvPicPr>
            <p:cNvPr id="12" name="Круг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3679" y="746712"/>
              <a:ext cx="2160000" cy="2160000"/>
            </a:xfrm>
            <a:prstGeom prst="rect">
              <a:avLst/>
            </a:prstGeom>
          </p:spPr>
        </p:pic>
        <p:pic>
          <p:nvPicPr>
            <p:cNvPr id="25" name="Рисунок 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2423" y="1510804"/>
              <a:ext cx="1410195" cy="950132"/>
            </a:xfrm>
            <a:prstGeom prst="rect">
              <a:avLst/>
            </a:prstGeom>
          </p:spPr>
        </p:pic>
        <p:sp>
          <p:nvSpPr>
            <p:cNvPr id="20" name="Номер"/>
            <p:cNvSpPr txBox="1"/>
            <p:nvPr/>
          </p:nvSpPr>
          <p:spPr>
            <a:xfrm>
              <a:off x="6244633" y="1031240"/>
              <a:ext cx="5481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4472C4">
                      <a:lumMod val="75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ru-RU" sz="2400" b="1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" name="Группа 3"/>
          <p:cNvGrpSpPr/>
          <p:nvPr/>
        </p:nvGrpSpPr>
        <p:grpSpPr>
          <a:xfrm>
            <a:off x="6305406" y="4149655"/>
            <a:ext cx="2160000" cy="2160000"/>
            <a:chOff x="5438725" y="4227790"/>
            <a:chExt cx="2160000" cy="2160000"/>
          </a:xfrm>
        </p:grpSpPr>
        <p:pic>
          <p:nvPicPr>
            <p:cNvPr id="15" name="Круг"/>
            <p:cNvPicPr>
              <a:picLocks noChangeAspect="1"/>
            </p:cNvPicPr>
            <p:nvPr/>
          </p:nvPicPr>
          <p:blipFill>
            <a:blip r:embed="rId10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8725" y="4227790"/>
              <a:ext cx="2160000" cy="2160000"/>
            </a:xfrm>
            <a:prstGeom prst="rect">
              <a:avLst/>
            </a:prstGeom>
          </p:spPr>
        </p:pic>
        <p:pic>
          <p:nvPicPr>
            <p:cNvPr id="23" name="Рисунок 3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3145" y="4959850"/>
              <a:ext cx="1410196" cy="950132"/>
            </a:xfrm>
            <a:prstGeom prst="rect">
              <a:avLst/>
            </a:prstGeom>
          </p:spPr>
        </p:pic>
        <p:sp>
          <p:nvSpPr>
            <p:cNvPr id="24" name="Номер"/>
            <p:cNvSpPr txBox="1"/>
            <p:nvPr/>
          </p:nvSpPr>
          <p:spPr>
            <a:xfrm>
              <a:off x="6243431" y="4508762"/>
              <a:ext cx="5481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4472C4">
                      <a:lumMod val="75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ru-RU" sz="2400" b="1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Группа 4"/>
          <p:cNvGrpSpPr/>
          <p:nvPr/>
        </p:nvGrpSpPr>
        <p:grpSpPr>
          <a:xfrm>
            <a:off x="667048" y="4167946"/>
            <a:ext cx="2160000" cy="2160000"/>
            <a:chOff x="1494473" y="4222480"/>
            <a:chExt cx="2160000" cy="2160000"/>
          </a:xfrm>
        </p:grpSpPr>
        <p:pic>
          <p:nvPicPr>
            <p:cNvPr id="13" name="Круг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4473" y="4222480"/>
              <a:ext cx="2160000" cy="2160000"/>
            </a:xfrm>
            <a:prstGeom prst="rect">
              <a:avLst/>
            </a:prstGeom>
          </p:spPr>
        </p:pic>
        <p:pic>
          <p:nvPicPr>
            <p:cNvPr id="21" name="Рисунок 4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9520" y="4959851"/>
              <a:ext cx="1410196" cy="963302"/>
            </a:xfrm>
            <a:prstGeom prst="rect">
              <a:avLst/>
            </a:prstGeom>
          </p:spPr>
        </p:pic>
        <p:sp>
          <p:nvSpPr>
            <p:cNvPr id="22" name="Номер"/>
            <p:cNvSpPr txBox="1"/>
            <p:nvPr/>
          </p:nvSpPr>
          <p:spPr>
            <a:xfrm>
              <a:off x="2291705" y="4421206"/>
              <a:ext cx="5481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>
                  <a:solidFill>
                    <a:srgbClr val="4472C4">
                      <a:lumMod val="75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28" name="Стрелка влево">
            <a:hlinkClick r:id="rId14" action="ppaction://hlinksldjump"/>
          </p:cNvPr>
          <p:cNvSpPr/>
          <p:nvPr/>
        </p:nvSpPr>
        <p:spPr>
          <a:xfrm flipH="1">
            <a:off x="8360100" y="6359753"/>
            <a:ext cx="540060" cy="288032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49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"/>
          <p:cNvSpPr txBox="1"/>
          <p:nvPr/>
        </p:nvSpPr>
        <p:spPr>
          <a:xfrm>
            <a:off x="264160" y="294898"/>
            <a:ext cx="8636000" cy="646331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Терминология машинных работ</a:t>
            </a:r>
            <a:endParaRPr lang="ru-RU" sz="3600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85" y="1283156"/>
            <a:ext cx="8515830" cy="4862004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sp>
        <p:nvSpPr>
          <p:cNvPr id="10" name="Стрелка влево">
            <a:hlinkClick r:id="rId5" action="ppaction://hlinksldjump"/>
          </p:cNvPr>
          <p:cNvSpPr/>
          <p:nvPr/>
        </p:nvSpPr>
        <p:spPr>
          <a:xfrm flipH="1">
            <a:off x="8360100" y="6359753"/>
            <a:ext cx="540060" cy="288032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77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трелка влево">
            <a:hlinkClick r:id="rId3" action="ppaction://hlinksldjump"/>
          </p:cNvPr>
          <p:cNvSpPr/>
          <p:nvPr/>
        </p:nvSpPr>
        <p:spPr>
          <a:xfrm flipH="1">
            <a:off x="8360100" y="6359753"/>
            <a:ext cx="540060" cy="288032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35407"/>
              </p:ext>
            </p:extLst>
          </p:nvPr>
        </p:nvGraphicFramePr>
        <p:xfrm>
          <a:off x="1524000" y="788484"/>
          <a:ext cx="6096000" cy="5774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1924692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Запошивочный шов</a:t>
                      </a:r>
                      <a:endParaRPr lang="ru-RU" sz="2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Обтачной шов </a:t>
                      </a:r>
                    </a:p>
                    <a:p>
                      <a:pPr algn="ctr"/>
                      <a:r>
                        <a:rPr lang="ru-RU" sz="1800" b="1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враскол</a:t>
                      </a:r>
                      <a:endParaRPr lang="ru-RU" sz="2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Накладной 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шов </a:t>
                      </a:r>
                      <a:endParaRPr lang="ru-RU" sz="2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924692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Встречная складка</a:t>
                      </a:r>
                      <a:endParaRPr lang="ru-RU" sz="2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Обтачной шов </a:t>
                      </a:r>
                      <a:endParaRPr lang="ru-RU" sz="1800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кант</a:t>
                      </a:r>
                      <a:endParaRPr lang="ru-RU" sz="2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Односторонняя складка</a:t>
                      </a:r>
                      <a:endParaRPr lang="ru-RU" sz="2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924692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Окантовочный шов</a:t>
                      </a:r>
                      <a:endParaRPr lang="ru-RU" sz="2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Расстрочной </a:t>
                      </a:r>
                      <a:endParaRPr lang="ru-RU" sz="1800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шов</a:t>
                      </a:r>
                      <a:endParaRPr lang="ru-RU" sz="2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Двойной</a:t>
                      </a:r>
                      <a:endParaRPr lang="ru-RU" sz="1800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шов</a:t>
                      </a:r>
                      <a:endParaRPr lang="ru-RU" sz="2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2" name="Рисунок 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5179" y="1596922"/>
            <a:ext cx="662741" cy="1017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444" y="3485785"/>
            <a:ext cx="836323" cy="1042616"/>
          </a:xfrm>
          <a:prstGeom prst="rect">
            <a:avLst/>
          </a:prstGeom>
        </p:spPr>
      </p:pic>
      <p:pic>
        <p:nvPicPr>
          <p:cNvPr id="1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238" y="3419305"/>
            <a:ext cx="896422" cy="1141444"/>
          </a:xfrm>
          <a:prstGeom prst="rect">
            <a:avLst/>
          </a:prstGeom>
        </p:spPr>
      </p:pic>
      <p:pic>
        <p:nvPicPr>
          <p:cNvPr id="1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570" y="5409403"/>
            <a:ext cx="1127434" cy="1074821"/>
          </a:xfrm>
          <a:prstGeom prst="rect">
            <a:avLst/>
          </a:prstGeom>
        </p:spPr>
      </p:pic>
      <p:pic>
        <p:nvPicPr>
          <p:cNvPr id="1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218" y="1480254"/>
            <a:ext cx="1031544" cy="1141575"/>
          </a:xfrm>
          <a:prstGeom prst="rect">
            <a:avLst/>
          </a:prstGeom>
        </p:spPr>
      </p:pic>
      <p:pic>
        <p:nvPicPr>
          <p:cNvPr id="9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427" y="1462918"/>
            <a:ext cx="1012205" cy="1133670"/>
          </a:xfrm>
          <a:prstGeom prst="rect">
            <a:avLst/>
          </a:prstGeom>
        </p:spPr>
      </p:pic>
      <p:pic>
        <p:nvPicPr>
          <p:cNvPr id="10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911" y="3401288"/>
            <a:ext cx="913876" cy="1127113"/>
          </a:xfrm>
          <a:prstGeom prst="rect">
            <a:avLst/>
          </a:prstGeom>
        </p:spPr>
      </p:pic>
      <p:pic>
        <p:nvPicPr>
          <p:cNvPr id="11" name="Рисунок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427" y="5451373"/>
            <a:ext cx="994043" cy="980789"/>
          </a:xfrm>
          <a:prstGeom prst="rect">
            <a:avLst/>
          </a:prstGeom>
        </p:spPr>
      </p:pic>
      <p:pic>
        <p:nvPicPr>
          <p:cNvPr id="18" name="Рисунок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782" y="5297511"/>
            <a:ext cx="1023105" cy="1179981"/>
          </a:xfrm>
          <a:prstGeom prst="rect">
            <a:avLst/>
          </a:prstGeom>
        </p:spPr>
      </p:pic>
      <p:pic>
        <p:nvPicPr>
          <p:cNvPr id="27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34" y="394893"/>
            <a:ext cx="690552" cy="851681"/>
          </a:xfrm>
          <a:prstGeom prst="rect">
            <a:avLst/>
          </a:prstGeom>
        </p:spPr>
      </p:pic>
      <p:pic>
        <p:nvPicPr>
          <p:cNvPr id="28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89" y="2575252"/>
            <a:ext cx="792203" cy="887268"/>
          </a:xfrm>
          <a:prstGeom prst="rect">
            <a:avLst/>
          </a:prstGeom>
        </p:spPr>
      </p:pic>
      <p:pic>
        <p:nvPicPr>
          <p:cNvPr id="29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694" y="525818"/>
            <a:ext cx="801887" cy="791195"/>
          </a:xfrm>
          <a:prstGeom prst="rect">
            <a:avLst/>
          </a:prstGeom>
        </p:spPr>
      </p:pic>
      <p:pic>
        <p:nvPicPr>
          <p:cNvPr id="30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15" y="5216247"/>
            <a:ext cx="896789" cy="1034297"/>
          </a:xfrm>
          <a:prstGeom prst="rect">
            <a:avLst/>
          </a:prstGeom>
        </p:spPr>
      </p:pic>
      <p:pic>
        <p:nvPicPr>
          <p:cNvPr id="31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414" y="2872895"/>
            <a:ext cx="847706" cy="938128"/>
          </a:xfrm>
          <a:prstGeom prst="rect">
            <a:avLst/>
          </a:prstGeom>
        </p:spPr>
      </p:pic>
      <p:sp>
        <p:nvSpPr>
          <p:cNvPr id="3" name="Прямоугольник 1"/>
          <p:cNvSpPr/>
          <p:nvPr/>
        </p:nvSpPr>
        <p:spPr>
          <a:xfrm>
            <a:off x="1982234" y="1462918"/>
            <a:ext cx="1082008" cy="11589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2"/>
          <p:cNvSpPr/>
          <p:nvPr/>
        </p:nvSpPr>
        <p:spPr>
          <a:xfrm>
            <a:off x="6046845" y="1437677"/>
            <a:ext cx="1082008" cy="11589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3"/>
          <p:cNvSpPr/>
          <p:nvPr/>
        </p:nvSpPr>
        <p:spPr>
          <a:xfrm>
            <a:off x="4030996" y="3390144"/>
            <a:ext cx="1082008" cy="11589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4"/>
          <p:cNvSpPr/>
          <p:nvPr/>
        </p:nvSpPr>
        <p:spPr>
          <a:xfrm>
            <a:off x="1953671" y="5296716"/>
            <a:ext cx="1082008" cy="11589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5"/>
          <p:cNvSpPr/>
          <p:nvPr/>
        </p:nvSpPr>
        <p:spPr>
          <a:xfrm>
            <a:off x="6061427" y="5269911"/>
            <a:ext cx="1082008" cy="11589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5"/>
          <p:cNvSpPr/>
          <p:nvPr/>
        </p:nvSpPr>
        <p:spPr>
          <a:xfrm>
            <a:off x="3880074" y="849261"/>
            <a:ext cx="1464086" cy="6136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7"/>
          <p:cNvSpPr/>
          <p:nvPr/>
        </p:nvSpPr>
        <p:spPr>
          <a:xfrm>
            <a:off x="3880074" y="4703379"/>
            <a:ext cx="1464086" cy="6136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8"/>
          <p:cNvSpPr/>
          <p:nvPr/>
        </p:nvSpPr>
        <p:spPr>
          <a:xfrm>
            <a:off x="5826404" y="2762684"/>
            <a:ext cx="1600555" cy="6136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9"/>
          <p:cNvSpPr/>
          <p:nvPr/>
        </p:nvSpPr>
        <p:spPr>
          <a:xfrm>
            <a:off x="1794410" y="2776487"/>
            <a:ext cx="1464086" cy="6136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10"/>
          <p:cNvSpPr/>
          <p:nvPr/>
        </p:nvSpPr>
        <p:spPr>
          <a:xfrm rot="20137337">
            <a:off x="96949" y="1625930"/>
            <a:ext cx="15996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Расстрочной 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шов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11"/>
          <p:cNvSpPr/>
          <p:nvPr/>
        </p:nvSpPr>
        <p:spPr>
          <a:xfrm rot="1936542">
            <a:off x="7693355" y="4134747"/>
            <a:ext cx="12842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Встречная 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складка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12"/>
          <p:cNvSpPr/>
          <p:nvPr/>
        </p:nvSpPr>
        <p:spPr>
          <a:xfrm rot="20268387">
            <a:off x="202892" y="3765910"/>
            <a:ext cx="13712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Обтачной шов </a:t>
            </a:r>
          </a:p>
          <a:p>
            <a:pPr algn="ctr"/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враскол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13"/>
          <p:cNvSpPr/>
          <p:nvPr/>
        </p:nvSpPr>
        <p:spPr>
          <a:xfrm rot="2295247">
            <a:off x="7260869" y="1773857"/>
            <a:ext cx="19100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Односторонняя 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складка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Заголовок"/>
          <p:cNvSpPr txBox="1"/>
          <p:nvPr/>
        </p:nvSpPr>
        <p:spPr>
          <a:xfrm>
            <a:off x="179683" y="144199"/>
            <a:ext cx="8799689" cy="646331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Швейное лото</a:t>
            </a:r>
            <a:endParaRPr lang="ru-RU" sz="3600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Проверка">
            <a:hlinkClick r:id="rId13" action="ppaction://hlinksldjump"/>
          </p:cNvPr>
          <p:cNvSpPr/>
          <p:nvPr/>
        </p:nvSpPr>
        <p:spPr>
          <a:xfrm>
            <a:off x="7616469" y="5394841"/>
            <a:ext cx="1402138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Проверка</a:t>
            </a:r>
            <a:endParaRPr lang="ru-RU" sz="16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43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5" grpId="0"/>
      <p:bldP spid="7" grpId="0"/>
      <p:bldP spid="8" grpId="0"/>
      <p:bldP spid="32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" name="г6"/>
          <p:cNvSpPr>
            <a:spLocks noChangeArrowheads="1"/>
          </p:cNvSpPr>
          <p:nvPr/>
        </p:nvSpPr>
        <p:spPr bwMode="auto">
          <a:xfrm>
            <a:off x="6750544" y="4424227"/>
            <a:ext cx="2160588" cy="18000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2100" dirty="0">
                <a:solidFill>
                  <a:srgbClr val="004070"/>
                </a:solidFill>
                <a:latin typeface="Arial Narrow" pitchFamily="34" charset="0"/>
                <a:cs typeface="Arial" pitchFamily="34" charset="0"/>
              </a:rPr>
              <a:t>6. Настрочной </a:t>
            </a:r>
            <a:r>
              <a:rPr lang="ru-RU" sz="2100" dirty="0">
                <a:solidFill>
                  <a:srgbClr val="004070"/>
                </a:solidFill>
                <a:latin typeface="Arial Narrow" pitchFamily="34" charset="0"/>
              </a:rPr>
              <a:t>шов</a:t>
            </a:r>
            <a:endParaRPr lang="ru-RU" sz="2100" spc="-100" dirty="0">
              <a:solidFill>
                <a:srgbClr val="00407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279" name="ж6"/>
          <p:cNvSpPr>
            <a:spLocks noChangeArrowheads="1"/>
          </p:cNvSpPr>
          <p:nvPr/>
        </p:nvSpPr>
        <p:spPr bwMode="auto">
          <a:xfrm>
            <a:off x="261142" y="4430797"/>
            <a:ext cx="2124000" cy="1800000"/>
          </a:xfrm>
          <a:prstGeom prst="roundRect">
            <a:avLst>
              <a:gd name="adj" fmla="val 16667"/>
            </a:avLst>
          </a:prstGeom>
          <a:solidFill>
            <a:srgbClr val="FFFFA3"/>
          </a:solidFill>
          <a:ln w="25400" algn="ctr">
            <a:solidFill>
              <a:srgbClr val="FFFF00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2100" dirty="0">
                <a:solidFill>
                  <a:srgbClr val="E70000">
                    <a:lumMod val="75000"/>
                  </a:srgbClr>
                </a:solidFill>
                <a:latin typeface="Arial Narrow" pitchFamily="34" charset="0"/>
                <a:cs typeface="Arial" pitchFamily="34" charset="0"/>
              </a:rPr>
              <a:t>6. Двойной шов </a:t>
            </a:r>
          </a:p>
        </p:txBody>
      </p:sp>
      <p:sp>
        <p:nvSpPr>
          <p:cNvPr id="8293" name="ж4"/>
          <p:cNvSpPr>
            <a:spLocks noChangeArrowheads="1"/>
          </p:cNvSpPr>
          <p:nvPr/>
        </p:nvSpPr>
        <p:spPr bwMode="auto">
          <a:xfrm>
            <a:off x="2403447" y="2637363"/>
            <a:ext cx="2160588" cy="1800000"/>
          </a:xfrm>
          <a:prstGeom prst="roundRect">
            <a:avLst>
              <a:gd name="adj" fmla="val 16667"/>
            </a:avLst>
          </a:prstGeom>
          <a:solidFill>
            <a:srgbClr val="FFFFA3"/>
          </a:solidFill>
          <a:ln w="25400" algn="ctr">
            <a:solidFill>
              <a:srgbClr val="FFFF00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2100" dirty="0">
                <a:solidFill>
                  <a:srgbClr val="E70000">
                    <a:lumMod val="75000"/>
                  </a:srgbClr>
                </a:solidFill>
                <a:latin typeface="Arial Narrow" pitchFamily="34" charset="0"/>
              </a:rPr>
              <a:t>4. </a:t>
            </a:r>
            <a:r>
              <a:rPr lang="ru-RU" sz="2100" dirty="0" err="1">
                <a:solidFill>
                  <a:srgbClr val="E70000">
                    <a:lumMod val="75000"/>
                  </a:srgbClr>
                </a:solidFill>
                <a:latin typeface="Arial Narrow" pitchFamily="34" charset="0"/>
              </a:rPr>
              <a:t>Расстрочной</a:t>
            </a:r>
            <a:r>
              <a:rPr lang="ru-RU" sz="2100" dirty="0">
                <a:solidFill>
                  <a:srgbClr val="E70000">
                    <a:lumMod val="75000"/>
                  </a:srgbClr>
                </a:solidFill>
                <a:latin typeface="Arial Narrow" pitchFamily="34" charset="0"/>
              </a:rPr>
              <a:t> шов </a:t>
            </a:r>
          </a:p>
        </p:txBody>
      </p:sp>
      <p:sp>
        <p:nvSpPr>
          <p:cNvPr id="8295" name="г4"/>
          <p:cNvSpPr>
            <a:spLocks noChangeArrowheads="1"/>
          </p:cNvSpPr>
          <p:nvPr/>
        </p:nvSpPr>
        <p:spPr bwMode="auto">
          <a:xfrm>
            <a:off x="4568797" y="2637363"/>
            <a:ext cx="2160588" cy="18000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2100" dirty="0">
                <a:solidFill>
                  <a:srgbClr val="004070"/>
                </a:solidFill>
                <a:latin typeface="Arial Narrow" pitchFamily="34" charset="0"/>
              </a:rPr>
              <a:t>4. Шов </a:t>
            </a:r>
            <a:r>
              <a:rPr lang="ru-RU" sz="2100" dirty="0" err="1">
                <a:solidFill>
                  <a:srgbClr val="004070"/>
                </a:solidFill>
                <a:latin typeface="Arial Narrow" pitchFamily="34" charset="0"/>
              </a:rPr>
              <a:t>вподгибку</a:t>
            </a:r>
            <a:endParaRPr lang="ru-RU" sz="2100" dirty="0">
              <a:solidFill>
                <a:srgbClr val="004070"/>
              </a:solidFill>
              <a:latin typeface="Arial Narrow" pitchFamily="34" charset="0"/>
            </a:endParaRPr>
          </a:p>
          <a:p>
            <a:pPr algn="ctr"/>
            <a:r>
              <a:rPr lang="ru-RU" sz="2100" dirty="0">
                <a:solidFill>
                  <a:srgbClr val="004070"/>
                </a:solidFill>
                <a:latin typeface="Arial Narrow" pitchFamily="34" charset="0"/>
              </a:rPr>
              <a:t>с закрытым срезом</a:t>
            </a:r>
          </a:p>
        </p:txBody>
      </p:sp>
      <p:sp>
        <p:nvSpPr>
          <p:cNvPr id="8301" name="г1"/>
          <p:cNvSpPr>
            <a:spLocks noChangeArrowheads="1"/>
          </p:cNvSpPr>
          <p:nvPr/>
        </p:nvSpPr>
        <p:spPr bwMode="auto">
          <a:xfrm>
            <a:off x="6723035" y="850729"/>
            <a:ext cx="2160588" cy="18000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265113" indent="-265113" algn="ctr"/>
            <a:r>
              <a:rPr lang="ru-RU" sz="2100" dirty="0">
                <a:solidFill>
                  <a:srgbClr val="004070"/>
                </a:solidFill>
                <a:latin typeface="Arial Narrow" pitchFamily="34" charset="0"/>
              </a:rPr>
              <a:t>1. Обтачной шов </a:t>
            </a:r>
          </a:p>
          <a:p>
            <a:pPr marL="457200" indent="-457200" algn="ctr"/>
            <a:r>
              <a:rPr lang="ru-RU" sz="2100" dirty="0">
                <a:solidFill>
                  <a:srgbClr val="004070"/>
                </a:solidFill>
                <a:latin typeface="Arial Narrow" pitchFamily="34" charset="0"/>
              </a:rPr>
              <a:t>в кант</a:t>
            </a:r>
          </a:p>
        </p:txBody>
      </p:sp>
      <p:sp>
        <p:nvSpPr>
          <p:cNvPr id="8297" name="ж1"/>
          <p:cNvSpPr>
            <a:spLocks noChangeArrowheads="1"/>
          </p:cNvSpPr>
          <p:nvPr/>
        </p:nvSpPr>
        <p:spPr bwMode="auto">
          <a:xfrm>
            <a:off x="243740" y="849203"/>
            <a:ext cx="2160588" cy="1800000"/>
          </a:xfrm>
          <a:prstGeom prst="roundRect">
            <a:avLst>
              <a:gd name="adj" fmla="val 16667"/>
            </a:avLst>
          </a:prstGeom>
          <a:solidFill>
            <a:srgbClr val="FFFFA3"/>
          </a:solidFill>
          <a:ln w="25400" algn="ctr">
            <a:solidFill>
              <a:srgbClr val="FFFF00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2100" spc="-100" dirty="0">
                <a:solidFill>
                  <a:srgbClr val="E70000">
                    <a:lumMod val="75000"/>
                  </a:srgbClr>
                </a:solidFill>
                <a:latin typeface="Arial Narrow" pitchFamily="34" charset="0"/>
                <a:cs typeface="Arial" pitchFamily="34" charset="0"/>
              </a:rPr>
              <a:t>1.</a:t>
            </a:r>
            <a:r>
              <a:rPr lang="ru-RU" sz="2100" dirty="0">
                <a:solidFill>
                  <a:srgbClr val="E70000">
                    <a:lumMod val="75000"/>
                  </a:srgbClr>
                </a:solidFill>
                <a:latin typeface="Arial Narrow" pitchFamily="34" charset="0"/>
              </a:rPr>
              <a:t> Накладной шов </a:t>
            </a:r>
          </a:p>
          <a:p>
            <a:pPr algn="ctr"/>
            <a:r>
              <a:rPr lang="ru-RU" sz="2100" dirty="0">
                <a:solidFill>
                  <a:srgbClr val="E70000">
                    <a:lumMod val="75000"/>
                  </a:srgbClr>
                </a:solidFill>
                <a:latin typeface="Arial Narrow" pitchFamily="34" charset="0"/>
              </a:rPr>
              <a:t>с закрытым срезом</a:t>
            </a:r>
            <a:endParaRPr lang="ru-RU" sz="2100" spc="-100" dirty="0">
              <a:solidFill>
                <a:srgbClr val="E70000">
                  <a:lumMod val="75000"/>
                </a:srgbClr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1026" name="Рисунок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2911" y="1700925"/>
            <a:ext cx="1428758" cy="463883"/>
          </a:xfrm>
          <a:prstGeom prst="rect">
            <a:avLst/>
          </a:prstGeom>
          <a:noFill/>
        </p:spPr>
      </p:pic>
      <p:pic>
        <p:nvPicPr>
          <p:cNvPr id="82" name="Рисунок 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23384" y="1669438"/>
            <a:ext cx="963392" cy="526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Рисунок 4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43176" y="3474102"/>
            <a:ext cx="1714508" cy="3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" name="Рисунок 5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35394" y="3466116"/>
            <a:ext cx="920496" cy="428627"/>
          </a:xfrm>
          <a:prstGeom prst="rect">
            <a:avLst/>
          </a:prstGeom>
          <a:noFill/>
        </p:spPr>
      </p:pic>
      <p:pic>
        <p:nvPicPr>
          <p:cNvPr id="84" name="Рисунок 6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69771" y="5086219"/>
            <a:ext cx="1441182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Рисунок 7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7376" y="5080905"/>
            <a:ext cx="75267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" name="ап"/>
          <p:cNvSpPr txBox="1"/>
          <p:nvPr/>
        </p:nvSpPr>
        <p:spPr>
          <a:xfrm>
            <a:off x="3094929" y="3969812"/>
            <a:ext cx="926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rgbClr val="FFFFE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моя работа!</a:t>
            </a:r>
          </a:p>
          <a:p>
            <a:pPr algn="ctr"/>
            <a:r>
              <a:rPr lang="ru-RU" sz="800" dirty="0">
                <a:solidFill>
                  <a:srgbClr val="FFFFE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Л.Г.В.</a:t>
            </a:r>
            <a:endParaRPr lang="ru-RU" sz="800" dirty="0">
              <a:solidFill>
                <a:srgbClr val="FFFFE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83" name="г5"/>
          <p:cNvSpPr>
            <a:spLocks noChangeArrowheads="1"/>
          </p:cNvSpPr>
          <p:nvPr/>
        </p:nvSpPr>
        <p:spPr bwMode="auto">
          <a:xfrm>
            <a:off x="4592236" y="4438851"/>
            <a:ext cx="2160588" cy="18000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2100" dirty="0">
                <a:solidFill>
                  <a:srgbClr val="004070"/>
                </a:solidFill>
                <a:latin typeface="Arial Narrow" pitchFamily="34" charset="0"/>
              </a:rPr>
              <a:t>5. Двойной шов относится к группе бельевых швов </a:t>
            </a:r>
          </a:p>
        </p:txBody>
      </p:sp>
      <p:sp>
        <p:nvSpPr>
          <p:cNvPr id="8296" name="г3"/>
          <p:cNvSpPr>
            <a:spLocks noChangeArrowheads="1"/>
          </p:cNvSpPr>
          <p:nvPr/>
        </p:nvSpPr>
        <p:spPr bwMode="auto">
          <a:xfrm>
            <a:off x="6726210" y="2637363"/>
            <a:ext cx="2160588" cy="18000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2100" dirty="0">
                <a:solidFill>
                  <a:srgbClr val="004070"/>
                </a:solidFill>
                <a:latin typeface="Arial Narrow" pitchFamily="34" charset="0"/>
              </a:rPr>
              <a:t>3. </a:t>
            </a:r>
            <a:r>
              <a:rPr lang="ru-RU" sz="2100" dirty="0">
                <a:solidFill>
                  <a:srgbClr val="004070"/>
                </a:solidFill>
                <a:latin typeface="Arial Narrow" pitchFamily="34" charset="0"/>
                <a:cs typeface="Arial" pitchFamily="34" charset="0"/>
              </a:rPr>
              <a:t>Стачной шов не относится к </a:t>
            </a:r>
            <a:r>
              <a:rPr lang="ru-RU" sz="2100" spc="-100" dirty="0">
                <a:solidFill>
                  <a:srgbClr val="004070"/>
                </a:solidFill>
                <a:latin typeface="Arial Narrow" pitchFamily="34" charset="0"/>
                <a:cs typeface="Arial" pitchFamily="34" charset="0"/>
              </a:rPr>
              <a:t>соединительным швам</a:t>
            </a:r>
            <a:endParaRPr lang="ru-RU" sz="2100" spc="-100" dirty="0">
              <a:solidFill>
                <a:srgbClr val="004070"/>
              </a:solidFill>
            </a:endParaRPr>
          </a:p>
        </p:txBody>
      </p:sp>
      <p:sp>
        <p:nvSpPr>
          <p:cNvPr id="8285" name="г2"/>
          <p:cNvSpPr>
            <a:spLocks noChangeArrowheads="1"/>
          </p:cNvSpPr>
          <p:nvPr/>
        </p:nvSpPr>
        <p:spPr bwMode="auto">
          <a:xfrm>
            <a:off x="4570385" y="849865"/>
            <a:ext cx="2160588" cy="179738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2100" dirty="0">
                <a:solidFill>
                  <a:srgbClr val="004070"/>
                </a:solidFill>
                <a:latin typeface="Arial Narrow" pitchFamily="34" charset="0"/>
              </a:rPr>
              <a:t>2. </a:t>
            </a:r>
            <a:r>
              <a:rPr lang="ru-RU" sz="2100" spc="-100" dirty="0">
                <a:solidFill>
                  <a:srgbClr val="004070"/>
                </a:solidFill>
                <a:latin typeface="Arial Narrow" pitchFamily="34" charset="0"/>
              </a:rPr>
              <a:t>Запошивочный </a:t>
            </a:r>
            <a:r>
              <a:rPr lang="ru-RU" sz="2100" dirty="0">
                <a:solidFill>
                  <a:srgbClr val="004070"/>
                </a:solidFill>
                <a:latin typeface="Arial Narrow" pitchFamily="34" charset="0"/>
              </a:rPr>
              <a:t>шов относится к группе бельевых швов</a:t>
            </a:r>
          </a:p>
        </p:txBody>
      </p:sp>
      <p:sp>
        <p:nvSpPr>
          <p:cNvPr id="8236" name="II"/>
          <p:cNvSpPr>
            <a:spLocks noChangeArrowheads="1"/>
          </p:cNvSpPr>
          <p:nvPr/>
        </p:nvSpPr>
        <p:spPr bwMode="auto">
          <a:xfrm>
            <a:off x="8138842" y="270541"/>
            <a:ext cx="648000" cy="5040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0070C0"/>
            </a:solidFill>
            <a:prstDash val="solid"/>
            <a:miter lim="800000"/>
            <a:headEnd/>
            <a:tailEnd/>
          </a:ln>
        </p:spPr>
        <p:txBody>
          <a:bodyPr lIns="18000" tIns="10800" rIns="18000" bIns="1080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II</a:t>
            </a:r>
            <a:endParaRPr lang="ru-RU" sz="32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</a:endParaRPr>
          </a:p>
        </p:txBody>
      </p:sp>
      <p:sp>
        <p:nvSpPr>
          <p:cNvPr id="8299" name="ж5"/>
          <p:cNvSpPr>
            <a:spLocks noChangeArrowheads="1"/>
          </p:cNvSpPr>
          <p:nvPr/>
        </p:nvSpPr>
        <p:spPr bwMode="auto">
          <a:xfrm>
            <a:off x="2435487" y="4431292"/>
            <a:ext cx="2160588" cy="1800000"/>
          </a:xfrm>
          <a:prstGeom prst="roundRect">
            <a:avLst>
              <a:gd name="adj" fmla="val 16667"/>
            </a:avLst>
          </a:prstGeom>
          <a:solidFill>
            <a:srgbClr val="FFFFA3"/>
          </a:solidFill>
          <a:ln w="25400" algn="ctr">
            <a:solidFill>
              <a:srgbClr val="FFFF00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2100" dirty="0">
                <a:solidFill>
                  <a:srgbClr val="E70000">
                    <a:lumMod val="75000"/>
                  </a:srgbClr>
                </a:solidFill>
                <a:latin typeface="Arial Narrow" pitchFamily="34" charset="0"/>
                <a:cs typeface="Arial" pitchFamily="34" charset="0"/>
              </a:rPr>
              <a:t>5. Настрочной ш</a:t>
            </a:r>
            <a:r>
              <a:rPr lang="ru-RU" sz="2100" spc="-100" dirty="0">
                <a:solidFill>
                  <a:srgbClr val="E70000">
                    <a:lumMod val="75000"/>
                  </a:srgbClr>
                </a:solidFill>
                <a:latin typeface="Arial Narrow" pitchFamily="34" charset="0"/>
                <a:cs typeface="Arial" pitchFamily="34" charset="0"/>
              </a:rPr>
              <a:t>ов относится к группе  отделочных швов</a:t>
            </a:r>
          </a:p>
        </p:txBody>
      </p:sp>
      <p:sp>
        <p:nvSpPr>
          <p:cNvPr id="8292" name="ж3"/>
          <p:cNvSpPr>
            <a:spLocks noChangeArrowheads="1"/>
          </p:cNvSpPr>
          <p:nvPr/>
        </p:nvSpPr>
        <p:spPr bwMode="auto">
          <a:xfrm>
            <a:off x="239684" y="2637720"/>
            <a:ext cx="2160588" cy="1800000"/>
          </a:xfrm>
          <a:prstGeom prst="roundRect">
            <a:avLst>
              <a:gd name="adj" fmla="val 16667"/>
            </a:avLst>
          </a:prstGeom>
          <a:solidFill>
            <a:srgbClr val="FFFFA3"/>
          </a:solidFill>
          <a:ln w="25400" algn="ctr">
            <a:solidFill>
              <a:srgbClr val="FFFF00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2100" dirty="0">
                <a:solidFill>
                  <a:srgbClr val="E70000">
                    <a:lumMod val="75000"/>
                  </a:srgbClr>
                </a:solidFill>
                <a:latin typeface="Arial Narrow" pitchFamily="34" charset="0"/>
              </a:rPr>
              <a:t>3. К краевым швам относят шов </a:t>
            </a:r>
            <a:r>
              <a:rPr lang="ru-RU" sz="2100" dirty="0" err="1">
                <a:solidFill>
                  <a:srgbClr val="E70000">
                    <a:lumMod val="75000"/>
                  </a:srgbClr>
                </a:solidFill>
                <a:latin typeface="Arial Narrow" pitchFamily="34" charset="0"/>
              </a:rPr>
              <a:t>вподгибку</a:t>
            </a:r>
            <a:r>
              <a:rPr lang="ru-RU" sz="2100" dirty="0">
                <a:solidFill>
                  <a:srgbClr val="E70000">
                    <a:lumMod val="75000"/>
                  </a:srgbClr>
                </a:solidFill>
                <a:latin typeface="Arial Narrow" pitchFamily="34" charset="0"/>
              </a:rPr>
              <a:t> </a:t>
            </a:r>
            <a:endParaRPr lang="ru-RU" sz="2100" dirty="0">
              <a:solidFill>
                <a:srgbClr val="000000"/>
              </a:solidFill>
              <a:latin typeface="Arial Narrow" pitchFamily="34" charset="0"/>
            </a:endParaRPr>
          </a:p>
          <a:p>
            <a:pPr algn="ctr"/>
            <a:endParaRPr lang="ru-RU" sz="2000" dirty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8298" name="ж2"/>
          <p:cNvSpPr>
            <a:spLocks noChangeArrowheads="1"/>
          </p:cNvSpPr>
          <p:nvPr/>
        </p:nvSpPr>
        <p:spPr bwMode="auto">
          <a:xfrm>
            <a:off x="2401859" y="847245"/>
            <a:ext cx="2160588" cy="1800000"/>
          </a:xfrm>
          <a:prstGeom prst="roundRect">
            <a:avLst>
              <a:gd name="adj" fmla="val 16667"/>
            </a:avLst>
          </a:prstGeom>
          <a:solidFill>
            <a:srgbClr val="FFFFA3"/>
          </a:solidFill>
          <a:ln w="25400" algn="ctr">
            <a:solidFill>
              <a:srgbClr val="FFFF00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2100" spc="-100" dirty="0">
                <a:solidFill>
                  <a:srgbClr val="C00000"/>
                </a:solidFill>
                <a:latin typeface="Arial Narrow" pitchFamily="34" charset="0"/>
              </a:rPr>
              <a:t>2. </a:t>
            </a:r>
            <a:r>
              <a:rPr lang="ru-RU" sz="2100" dirty="0">
                <a:solidFill>
                  <a:srgbClr val="C00000"/>
                </a:solidFill>
                <a:latin typeface="Arial Narrow" pitchFamily="34" charset="0"/>
              </a:rPr>
              <a:t>Обтачной шов относится к группе соединительных швов </a:t>
            </a:r>
            <a:endParaRPr lang="ru-RU" sz="2100" spc="-100" dirty="0">
              <a:solidFill>
                <a:srgbClr val="C00000"/>
              </a:solidFill>
              <a:latin typeface="Arial Narrow" pitchFamily="34" charset="0"/>
            </a:endParaRPr>
          </a:p>
          <a:p>
            <a:pPr algn="ctr"/>
            <a:endParaRPr lang="ru-RU" sz="1400" dirty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8208" name="I"/>
          <p:cNvSpPr>
            <a:spLocks noChangeArrowheads="1"/>
          </p:cNvSpPr>
          <p:nvPr/>
        </p:nvSpPr>
        <p:spPr bwMode="auto">
          <a:xfrm>
            <a:off x="352100" y="256982"/>
            <a:ext cx="648000" cy="504000"/>
          </a:xfrm>
          <a:prstGeom prst="roundRect">
            <a:avLst>
              <a:gd name="adj" fmla="val 16667"/>
            </a:avLst>
          </a:prstGeom>
          <a:solidFill>
            <a:srgbClr val="FFFFBD"/>
          </a:solidFill>
          <a:ln w="28575" algn="ctr">
            <a:solidFill>
              <a:srgbClr val="FFFF00"/>
            </a:solidFill>
            <a:prstDash val="solid"/>
            <a:miter lim="800000"/>
            <a:headEnd/>
            <a:tailEnd/>
          </a:ln>
        </p:spPr>
        <p:txBody>
          <a:bodyPr lIns="18000" tIns="10800" rIns="18000" bIns="1080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dirty="0">
                <a:ln w="11430"/>
                <a:solidFill>
                  <a:srgbClr val="FFFFEE">
                    <a:lumMod val="5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I</a:t>
            </a:r>
            <a:endParaRPr lang="ru-RU" sz="3600" b="1" dirty="0">
              <a:ln w="11430"/>
              <a:solidFill>
                <a:srgbClr val="FFFFEE">
                  <a:lumMod val="50000"/>
                </a:srgb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</a:endParaRPr>
          </a:p>
        </p:txBody>
      </p:sp>
      <p:sp>
        <p:nvSpPr>
          <p:cNvPr id="95" name="н34"/>
          <p:cNvSpPr>
            <a:spLocks noChangeArrowheads="1"/>
          </p:cNvSpPr>
          <p:nvPr/>
        </p:nvSpPr>
        <p:spPr bwMode="auto">
          <a:xfrm>
            <a:off x="1421219" y="5866722"/>
            <a:ext cx="503237" cy="2873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18000" tIns="10800" rIns="18000" bIns="10800" anchor="ctr"/>
          <a:lstStyle/>
          <a:p>
            <a:pPr algn="ctr">
              <a:tabLst>
                <a:tab pos="85725" algn="l"/>
              </a:tabLst>
            </a:pPr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</a:t>
            </a:r>
          </a:p>
        </p:txBody>
      </p:sp>
      <p:sp>
        <p:nvSpPr>
          <p:cNvPr id="13" name="д34"/>
          <p:cNvSpPr>
            <a:spLocks noChangeArrowheads="1"/>
          </p:cNvSpPr>
          <p:nvPr/>
        </p:nvSpPr>
        <p:spPr bwMode="auto">
          <a:xfrm>
            <a:off x="701864" y="5865136"/>
            <a:ext cx="503238" cy="2873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18000" tIns="10800" rIns="18000" bIns="10800" anchor="ctr"/>
          <a:lstStyle/>
          <a:p>
            <a:pPr algn="ctr"/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</a:t>
            </a:r>
          </a:p>
        </p:txBody>
      </p:sp>
      <p:sp>
        <p:nvSpPr>
          <p:cNvPr id="90" name="д33"/>
          <p:cNvSpPr>
            <a:spLocks noChangeArrowheads="1"/>
          </p:cNvSpPr>
          <p:nvPr/>
        </p:nvSpPr>
        <p:spPr bwMode="auto">
          <a:xfrm>
            <a:off x="2930741" y="5870832"/>
            <a:ext cx="503238" cy="2873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18000" tIns="10800" rIns="18000" bIns="10800" anchor="ctr"/>
          <a:lstStyle/>
          <a:p>
            <a:pPr algn="ctr"/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</a:t>
            </a:r>
          </a:p>
        </p:txBody>
      </p:sp>
      <p:sp>
        <p:nvSpPr>
          <p:cNvPr id="16" name="н32"/>
          <p:cNvSpPr>
            <a:spLocks noChangeArrowheads="1"/>
          </p:cNvSpPr>
          <p:nvPr/>
        </p:nvSpPr>
        <p:spPr bwMode="auto">
          <a:xfrm>
            <a:off x="5728916" y="5867614"/>
            <a:ext cx="503237" cy="2873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18000" tIns="10800" rIns="18000" bIns="10800" anchor="ctr"/>
          <a:lstStyle/>
          <a:p>
            <a:pPr algn="ctr"/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</a:t>
            </a:r>
          </a:p>
        </p:txBody>
      </p:sp>
      <p:sp>
        <p:nvSpPr>
          <p:cNvPr id="17" name="д32"/>
          <p:cNvSpPr>
            <a:spLocks noChangeArrowheads="1"/>
          </p:cNvSpPr>
          <p:nvPr/>
        </p:nvSpPr>
        <p:spPr bwMode="auto">
          <a:xfrm>
            <a:off x="4977362" y="5866029"/>
            <a:ext cx="503237" cy="2873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36000" tIns="0" rIns="0" bIns="0" anchor="ctr"/>
          <a:lstStyle/>
          <a:p>
            <a:pPr algn="ctr"/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</a:t>
            </a:r>
          </a:p>
        </p:txBody>
      </p:sp>
      <p:sp>
        <p:nvSpPr>
          <p:cNvPr id="8230" name="д24"/>
          <p:cNvSpPr>
            <a:spLocks noChangeArrowheads="1"/>
          </p:cNvSpPr>
          <p:nvPr/>
        </p:nvSpPr>
        <p:spPr bwMode="auto">
          <a:xfrm>
            <a:off x="7212034" y="4079981"/>
            <a:ext cx="503238" cy="2873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18000" tIns="10800" rIns="18000" bIns="10800" anchor="ctr"/>
          <a:lstStyle/>
          <a:p>
            <a:pPr algn="ctr"/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</a:t>
            </a:r>
          </a:p>
        </p:txBody>
      </p:sp>
      <p:sp>
        <p:nvSpPr>
          <p:cNvPr id="8224" name="н23"/>
          <p:cNvSpPr>
            <a:spLocks noChangeArrowheads="1"/>
          </p:cNvSpPr>
          <p:nvPr/>
        </p:nvSpPr>
        <p:spPr bwMode="auto">
          <a:xfrm>
            <a:off x="5840415" y="4074419"/>
            <a:ext cx="503237" cy="2873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18000" tIns="10800" rIns="18000" bIns="10800" anchor="ctr"/>
          <a:lstStyle/>
          <a:p>
            <a:pPr algn="ctr">
              <a:tabLst>
                <a:tab pos="82550" algn="l"/>
              </a:tabLst>
            </a:pPr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</a:t>
            </a:r>
          </a:p>
        </p:txBody>
      </p:sp>
      <p:sp>
        <p:nvSpPr>
          <p:cNvPr id="8225" name="д23"/>
          <p:cNvSpPr>
            <a:spLocks noChangeArrowheads="1"/>
          </p:cNvSpPr>
          <p:nvPr/>
        </p:nvSpPr>
        <p:spPr bwMode="auto">
          <a:xfrm>
            <a:off x="5048252" y="4074419"/>
            <a:ext cx="503237" cy="2873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36000" tIns="0" rIns="0" bIns="0" anchor="ctr"/>
          <a:lstStyle/>
          <a:p>
            <a:pPr algn="ctr"/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</a:t>
            </a:r>
          </a:p>
        </p:txBody>
      </p:sp>
      <p:sp>
        <p:nvSpPr>
          <p:cNvPr id="8192" name="н22"/>
          <p:cNvSpPr>
            <a:spLocks noChangeArrowheads="1"/>
          </p:cNvSpPr>
          <p:nvPr/>
        </p:nvSpPr>
        <p:spPr bwMode="auto">
          <a:xfrm>
            <a:off x="3581402" y="4074419"/>
            <a:ext cx="503237" cy="2873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36000" tIns="0" rIns="0" bIns="0" anchor="ctr"/>
          <a:lstStyle/>
          <a:p>
            <a:pPr algn="ctr"/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</a:t>
            </a:r>
          </a:p>
        </p:txBody>
      </p:sp>
      <p:sp>
        <p:nvSpPr>
          <p:cNvPr id="31" name="д22"/>
          <p:cNvSpPr>
            <a:spLocks noChangeArrowheads="1"/>
          </p:cNvSpPr>
          <p:nvPr/>
        </p:nvSpPr>
        <p:spPr bwMode="auto">
          <a:xfrm>
            <a:off x="2819402" y="4074419"/>
            <a:ext cx="503237" cy="2873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18000" tIns="10800" rIns="18000" bIns="10800" anchor="ctr"/>
          <a:lstStyle/>
          <a:p>
            <a:pPr algn="ctr"/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</a:t>
            </a:r>
          </a:p>
        </p:txBody>
      </p:sp>
      <p:sp>
        <p:nvSpPr>
          <p:cNvPr id="28" name="н21"/>
          <p:cNvSpPr>
            <a:spLocks noChangeArrowheads="1"/>
          </p:cNvSpPr>
          <p:nvPr/>
        </p:nvSpPr>
        <p:spPr bwMode="auto">
          <a:xfrm>
            <a:off x="1447800" y="4074419"/>
            <a:ext cx="503238" cy="2873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18000" tIns="10800" rIns="18000" bIns="10800" anchor="ctr"/>
          <a:lstStyle/>
          <a:p>
            <a:pPr algn="ctr"/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</a:t>
            </a:r>
          </a:p>
        </p:txBody>
      </p:sp>
      <p:sp>
        <p:nvSpPr>
          <p:cNvPr id="29" name="д21"/>
          <p:cNvSpPr>
            <a:spLocks noChangeArrowheads="1"/>
          </p:cNvSpPr>
          <p:nvPr/>
        </p:nvSpPr>
        <p:spPr bwMode="auto">
          <a:xfrm>
            <a:off x="685800" y="4074419"/>
            <a:ext cx="503238" cy="2873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36000" tIns="0" rIns="0" bIns="0" anchor="ctr"/>
          <a:lstStyle/>
          <a:p>
            <a:pPr algn="ctr"/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</a:t>
            </a:r>
          </a:p>
        </p:txBody>
      </p:sp>
      <p:sp>
        <p:nvSpPr>
          <p:cNvPr id="8233" name="н14"/>
          <p:cNvSpPr>
            <a:spLocks noChangeArrowheads="1"/>
          </p:cNvSpPr>
          <p:nvPr/>
        </p:nvSpPr>
        <p:spPr bwMode="auto">
          <a:xfrm>
            <a:off x="7915277" y="2288469"/>
            <a:ext cx="503237" cy="2873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18000" tIns="10800" rIns="18000" bIns="10800" anchor="ctr"/>
          <a:lstStyle/>
          <a:p>
            <a:pPr algn="ctr">
              <a:tabLst>
                <a:tab pos="85725" algn="l"/>
              </a:tabLst>
            </a:pPr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</a:t>
            </a:r>
          </a:p>
        </p:txBody>
      </p:sp>
      <p:sp>
        <p:nvSpPr>
          <p:cNvPr id="5" name="н13"/>
          <p:cNvSpPr>
            <a:spLocks noChangeArrowheads="1"/>
          </p:cNvSpPr>
          <p:nvPr/>
        </p:nvSpPr>
        <p:spPr bwMode="auto">
          <a:xfrm>
            <a:off x="5821365" y="2288472"/>
            <a:ext cx="503237" cy="2873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36000" tIns="0" rIns="0" bIns="0" anchor="ctr"/>
          <a:lstStyle/>
          <a:p>
            <a:pPr algn="ctr"/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</a:t>
            </a:r>
          </a:p>
        </p:txBody>
      </p:sp>
      <p:sp>
        <p:nvSpPr>
          <p:cNvPr id="4" name="д13"/>
          <p:cNvSpPr>
            <a:spLocks noChangeArrowheads="1"/>
          </p:cNvSpPr>
          <p:nvPr/>
        </p:nvSpPr>
        <p:spPr bwMode="auto">
          <a:xfrm>
            <a:off x="5059365" y="2288472"/>
            <a:ext cx="503237" cy="2873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18000" tIns="10800" rIns="18000" bIns="10800" anchor="ctr"/>
          <a:lstStyle/>
          <a:p>
            <a:pPr algn="ctr">
              <a:tabLst>
                <a:tab pos="82550" algn="l"/>
              </a:tabLst>
            </a:pPr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</a:t>
            </a:r>
          </a:p>
        </p:txBody>
      </p:sp>
      <p:sp>
        <p:nvSpPr>
          <p:cNvPr id="154" name="н12"/>
          <p:cNvSpPr>
            <a:spLocks noChangeArrowheads="1"/>
          </p:cNvSpPr>
          <p:nvPr/>
        </p:nvSpPr>
        <p:spPr bwMode="auto">
          <a:xfrm>
            <a:off x="3581400" y="2288472"/>
            <a:ext cx="503238" cy="2873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18000" tIns="10800" rIns="18000" bIns="10800" anchor="ctr"/>
          <a:lstStyle/>
          <a:p>
            <a:pPr algn="ctr">
              <a:tabLst>
                <a:tab pos="85725" algn="l"/>
              </a:tabLst>
            </a:pPr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</a:t>
            </a:r>
          </a:p>
        </p:txBody>
      </p:sp>
      <p:sp>
        <p:nvSpPr>
          <p:cNvPr id="155" name="д12"/>
          <p:cNvSpPr>
            <a:spLocks noChangeArrowheads="1"/>
          </p:cNvSpPr>
          <p:nvPr/>
        </p:nvSpPr>
        <p:spPr bwMode="auto">
          <a:xfrm>
            <a:off x="2819400" y="2288472"/>
            <a:ext cx="503238" cy="2873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36000" tIns="0" rIns="0" bIns="0" anchor="ctr"/>
          <a:lstStyle/>
          <a:p>
            <a:pPr algn="ctr">
              <a:tabLst>
                <a:tab pos="0" algn="l"/>
                <a:tab pos="85725" algn="l"/>
                <a:tab pos="266700" algn="l"/>
                <a:tab pos="361950" algn="l"/>
              </a:tabLst>
            </a:pPr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</a:t>
            </a:r>
          </a:p>
        </p:txBody>
      </p:sp>
      <p:sp>
        <p:nvSpPr>
          <p:cNvPr id="8196" name="н11"/>
          <p:cNvSpPr>
            <a:spLocks noChangeArrowheads="1"/>
          </p:cNvSpPr>
          <p:nvPr/>
        </p:nvSpPr>
        <p:spPr bwMode="auto">
          <a:xfrm>
            <a:off x="1447800" y="2288472"/>
            <a:ext cx="503238" cy="2873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18000" tIns="10800" rIns="18000" bIns="10800" anchor="ctr"/>
          <a:lstStyle/>
          <a:p>
            <a:pPr algn="ctr"/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</a:t>
            </a:r>
          </a:p>
        </p:txBody>
      </p:sp>
      <p:sp>
        <p:nvSpPr>
          <p:cNvPr id="8202" name="д11"/>
          <p:cNvSpPr>
            <a:spLocks noChangeArrowheads="1"/>
          </p:cNvSpPr>
          <p:nvPr/>
        </p:nvSpPr>
        <p:spPr bwMode="auto">
          <a:xfrm>
            <a:off x="685800" y="2288472"/>
            <a:ext cx="503238" cy="2873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36000" tIns="0" rIns="0" bIns="0" anchor="ctr"/>
          <a:lstStyle/>
          <a:p>
            <a:pPr algn="ctr"/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</a:t>
            </a:r>
          </a:p>
        </p:txBody>
      </p:sp>
      <p:sp>
        <p:nvSpPr>
          <p:cNvPr id="141" name="34"/>
          <p:cNvSpPr>
            <a:spLocks noChangeArrowheads="1"/>
          </p:cNvSpPr>
          <p:nvPr/>
        </p:nvSpPr>
        <p:spPr bwMode="auto">
          <a:xfrm>
            <a:off x="257341" y="4430500"/>
            <a:ext cx="2160000" cy="180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ru-RU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19" name="32"/>
          <p:cNvSpPr>
            <a:spLocks noChangeArrowheads="1"/>
          </p:cNvSpPr>
          <p:nvPr/>
        </p:nvSpPr>
        <p:spPr bwMode="auto">
          <a:xfrm>
            <a:off x="4602789" y="4441477"/>
            <a:ext cx="2160000" cy="180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endParaRPr lang="ru-RU" sz="60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229" name="23"/>
          <p:cNvSpPr>
            <a:spLocks noChangeArrowheads="1"/>
          </p:cNvSpPr>
          <p:nvPr/>
        </p:nvSpPr>
        <p:spPr bwMode="auto">
          <a:xfrm>
            <a:off x="4564441" y="2645227"/>
            <a:ext cx="2160000" cy="180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ru-RU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8193" name="22"/>
          <p:cNvSpPr>
            <a:spLocks noChangeArrowheads="1"/>
          </p:cNvSpPr>
          <p:nvPr/>
        </p:nvSpPr>
        <p:spPr bwMode="auto">
          <a:xfrm>
            <a:off x="2403109" y="2622044"/>
            <a:ext cx="2160000" cy="180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endParaRPr lang="ru-RU" sz="60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0" name="21"/>
          <p:cNvSpPr>
            <a:spLocks noChangeArrowheads="1"/>
          </p:cNvSpPr>
          <p:nvPr/>
        </p:nvSpPr>
        <p:spPr bwMode="auto">
          <a:xfrm>
            <a:off x="241777" y="2633195"/>
            <a:ext cx="2160000" cy="180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ru-RU" sz="2400" b="1" i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5" name="13"/>
          <p:cNvSpPr>
            <a:spLocks noChangeArrowheads="1"/>
          </p:cNvSpPr>
          <p:nvPr/>
        </p:nvSpPr>
        <p:spPr bwMode="auto">
          <a:xfrm>
            <a:off x="4559968" y="847245"/>
            <a:ext cx="2160000" cy="180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b" anchorCtr="1"/>
          <a:lstStyle/>
          <a:p>
            <a:pPr algn="ctr"/>
            <a:endParaRPr lang="ru-RU" sz="1200" dirty="0">
              <a:solidFill>
                <a:srgbClr val="000000"/>
              </a:solidFill>
            </a:endParaRPr>
          </a:p>
        </p:txBody>
      </p:sp>
      <p:sp>
        <p:nvSpPr>
          <p:cNvPr id="159" name="12"/>
          <p:cNvSpPr>
            <a:spLocks noChangeArrowheads="1"/>
          </p:cNvSpPr>
          <p:nvPr/>
        </p:nvSpPr>
        <p:spPr bwMode="auto">
          <a:xfrm>
            <a:off x="2403694" y="847245"/>
            <a:ext cx="2160000" cy="180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ru-RU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88" name="д14"/>
          <p:cNvSpPr>
            <a:spLocks noChangeArrowheads="1"/>
          </p:cNvSpPr>
          <p:nvPr/>
        </p:nvSpPr>
        <p:spPr bwMode="auto">
          <a:xfrm>
            <a:off x="7196158" y="2290057"/>
            <a:ext cx="503237" cy="2873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18000" tIns="10800" rIns="18000" bIns="10800" anchor="ctr"/>
          <a:lstStyle/>
          <a:p>
            <a:pPr algn="ctr">
              <a:tabLst>
                <a:tab pos="82550" algn="l"/>
              </a:tabLst>
            </a:pPr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</a:t>
            </a:r>
          </a:p>
        </p:txBody>
      </p:sp>
      <p:sp>
        <p:nvSpPr>
          <p:cNvPr id="8235" name="14"/>
          <p:cNvSpPr>
            <a:spLocks noChangeArrowheads="1"/>
          </p:cNvSpPr>
          <p:nvPr/>
        </p:nvSpPr>
        <p:spPr bwMode="auto">
          <a:xfrm>
            <a:off x="6729888" y="847245"/>
            <a:ext cx="2160000" cy="180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ru-RU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91" name="н24"/>
          <p:cNvSpPr>
            <a:spLocks noChangeArrowheads="1"/>
          </p:cNvSpPr>
          <p:nvPr/>
        </p:nvSpPr>
        <p:spPr bwMode="auto">
          <a:xfrm>
            <a:off x="7910538" y="4081567"/>
            <a:ext cx="503237" cy="2873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18000" tIns="10800" rIns="18000" bIns="10800" anchor="ctr"/>
          <a:lstStyle/>
          <a:p>
            <a:pPr algn="ctr">
              <a:tabLst>
                <a:tab pos="85725" algn="l"/>
              </a:tabLst>
            </a:pPr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</a:t>
            </a:r>
          </a:p>
        </p:txBody>
      </p:sp>
      <p:sp>
        <p:nvSpPr>
          <p:cNvPr id="8232" name="24"/>
          <p:cNvSpPr>
            <a:spLocks noChangeArrowheads="1"/>
          </p:cNvSpPr>
          <p:nvPr/>
        </p:nvSpPr>
        <p:spPr bwMode="auto">
          <a:xfrm>
            <a:off x="6725773" y="2633195"/>
            <a:ext cx="2160000" cy="180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ru-RU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93" name="д31"/>
          <p:cNvSpPr>
            <a:spLocks noChangeArrowheads="1"/>
          </p:cNvSpPr>
          <p:nvPr/>
        </p:nvSpPr>
        <p:spPr bwMode="auto">
          <a:xfrm>
            <a:off x="7187114" y="5872037"/>
            <a:ext cx="503237" cy="2873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18000" tIns="10800" rIns="18000" bIns="10800" anchor="ctr"/>
          <a:lstStyle/>
          <a:p>
            <a:pPr algn="ctr">
              <a:tabLst>
                <a:tab pos="85725" algn="l"/>
              </a:tabLst>
            </a:pPr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</a:t>
            </a:r>
          </a:p>
        </p:txBody>
      </p:sp>
      <p:sp>
        <p:nvSpPr>
          <p:cNvPr id="92" name="н31"/>
          <p:cNvSpPr>
            <a:spLocks noChangeArrowheads="1"/>
          </p:cNvSpPr>
          <p:nvPr/>
        </p:nvSpPr>
        <p:spPr bwMode="auto">
          <a:xfrm>
            <a:off x="7933240" y="5872037"/>
            <a:ext cx="503237" cy="2873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18000" tIns="10800" rIns="18000" bIns="10800" anchor="ctr"/>
          <a:lstStyle/>
          <a:p>
            <a:pPr algn="ctr">
              <a:tabLst>
                <a:tab pos="85725" algn="l"/>
              </a:tabLst>
            </a:pPr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</a:t>
            </a:r>
          </a:p>
        </p:txBody>
      </p:sp>
      <p:sp>
        <p:nvSpPr>
          <p:cNvPr id="156" name="31"/>
          <p:cNvSpPr>
            <a:spLocks noChangeArrowheads="1"/>
          </p:cNvSpPr>
          <p:nvPr/>
        </p:nvSpPr>
        <p:spPr bwMode="auto">
          <a:xfrm>
            <a:off x="6745669" y="4422501"/>
            <a:ext cx="2160000" cy="180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ru-RU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110" name="Молодцы синие"/>
          <p:cNvSpPr>
            <a:spLocks noChangeArrowheads="1"/>
          </p:cNvSpPr>
          <p:nvPr/>
        </p:nvSpPr>
        <p:spPr bwMode="auto">
          <a:xfrm>
            <a:off x="6741088" y="4427826"/>
            <a:ext cx="2160000" cy="18000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Молодцы, 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 пришли 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финишу!</a:t>
            </a:r>
          </a:p>
        </p:txBody>
      </p:sp>
      <p:sp>
        <p:nvSpPr>
          <p:cNvPr id="94" name="н33"/>
          <p:cNvSpPr>
            <a:spLocks noChangeArrowheads="1"/>
          </p:cNvSpPr>
          <p:nvPr/>
        </p:nvSpPr>
        <p:spPr bwMode="auto">
          <a:xfrm>
            <a:off x="3687984" y="5872418"/>
            <a:ext cx="500066" cy="28575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" algn="ctr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18000" tIns="10800" rIns="18000" bIns="10800" anchor="ctr"/>
          <a:lstStyle/>
          <a:p>
            <a:pPr algn="ctr">
              <a:tabLst>
                <a:tab pos="85725" algn="l"/>
              </a:tabLst>
            </a:pPr>
            <a:r>
              <a:rPr lang="ru-RU" sz="1400" b="1" dirty="0">
                <a:solidFill>
                  <a:srgbClr val="4F6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</a:t>
            </a:r>
          </a:p>
        </p:txBody>
      </p:sp>
      <p:sp>
        <p:nvSpPr>
          <p:cNvPr id="8226" name="33"/>
          <p:cNvSpPr>
            <a:spLocks noChangeArrowheads="1"/>
          </p:cNvSpPr>
          <p:nvPr/>
        </p:nvSpPr>
        <p:spPr bwMode="auto">
          <a:xfrm>
            <a:off x="2434088" y="4429445"/>
            <a:ext cx="2160000" cy="180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endParaRPr lang="ru-RU" sz="60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2" name="Молодцы желтые"/>
          <p:cNvSpPr>
            <a:spLocks noChangeArrowheads="1"/>
          </p:cNvSpPr>
          <p:nvPr/>
        </p:nvSpPr>
        <p:spPr bwMode="auto">
          <a:xfrm>
            <a:off x="265387" y="4431852"/>
            <a:ext cx="2160000" cy="1800000"/>
          </a:xfrm>
          <a:prstGeom prst="roundRect">
            <a:avLst>
              <a:gd name="adj" fmla="val 16667"/>
            </a:avLst>
          </a:prstGeom>
          <a:solidFill>
            <a:srgbClr val="FFFFA3"/>
          </a:solidFill>
          <a:ln>
            <a:solidFill>
              <a:srgbClr val="FFFF0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 dirty="0">
                <a:solidFill>
                  <a:srgbClr val="AD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Молодцы, </a:t>
            </a:r>
          </a:p>
          <a:p>
            <a:pPr algn="ctr"/>
            <a:r>
              <a:rPr lang="ru-RU" sz="2000" b="1" dirty="0">
                <a:solidFill>
                  <a:srgbClr val="AD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 пришли </a:t>
            </a:r>
          </a:p>
          <a:p>
            <a:pPr algn="ctr"/>
            <a:r>
              <a:rPr lang="ru-RU" sz="2000" b="1" dirty="0">
                <a:solidFill>
                  <a:srgbClr val="AD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финишу!</a:t>
            </a:r>
          </a:p>
        </p:txBody>
      </p:sp>
      <p:sp>
        <p:nvSpPr>
          <p:cNvPr id="8203" name="11"/>
          <p:cNvSpPr>
            <a:spLocks noChangeArrowheads="1"/>
          </p:cNvSpPr>
          <p:nvPr/>
        </p:nvSpPr>
        <p:spPr bwMode="auto">
          <a:xfrm>
            <a:off x="242885" y="847245"/>
            <a:ext cx="2160000" cy="180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ru-RU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79" name="Заголовок"/>
          <p:cNvSpPr txBox="1"/>
          <p:nvPr/>
        </p:nvSpPr>
        <p:spPr>
          <a:xfrm>
            <a:off x="1968608" y="172978"/>
            <a:ext cx="5206784" cy="646331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Швейный лабиринт</a:t>
            </a:r>
            <a:endParaRPr lang="ru-RU" sz="3600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3" name="Picture 1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52662" y="6288842"/>
            <a:ext cx="360000" cy="3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4" name="Picture 7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42844" y="6300986"/>
            <a:ext cx="360000" cy="3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5" name="Picture 2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61030" y="6300986"/>
            <a:ext cx="360000" cy="3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6" name="Picture 3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90403" y="6300986"/>
            <a:ext cx="360000" cy="3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7" name="Picture 4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09948" y="6300986"/>
            <a:ext cx="360000" cy="3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8" name="Picture 5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29496" y="6300986"/>
            <a:ext cx="360000" cy="3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9" name="Picture 6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51346" y="6300986"/>
            <a:ext cx="360000" cy="3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0" name="Picture 8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1014" y="6288842"/>
            <a:ext cx="360000" cy="3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1" name="Picture 9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83147" y="6288842"/>
            <a:ext cx="360000" cy="3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2" name="Picture 10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5295" y="6288842"/>
            <a:ext cx="360000" cy="3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3" name="Picture 11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4767" y="6286118"/>
            <a:ext cx="360000" cy="3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5" name="Picture 12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00420" y="6286160"/>
            <a:ext cx="360000" cy="3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6" name="Стрелка влево">
            <a:hlinkClick r:id="rId12" action="ppaction://hlinksldjump"/>
          </p:cNvPr>
          <p:cNvSpPr/>
          <p:nvPr/>
        </p:nvSpPr>
        <p:spPr>
          <a:xfrm>
            <a:off x="8360100" y="6359753"/>
            <a:ext cx="540060" cy="288032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11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2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8FC9E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ECFF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7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3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969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1C064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969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81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81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1C064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81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81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969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1C064"/>
                                      </p:to>
                                    </p:animClr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969"/>
                                      </p:to>
                                    </p:animClr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7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1C064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7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1C064"/>
                                      </p:to>
                                    </p:animClr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969"/>
                                      </p:to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1C064"/>
                                      </p:to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8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2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969"/>
                                      </p:to>
                                    </p:animClr>
                                    <p:set>
                                      <p:cBhvr>
                                        <p:cTn id="153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33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8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1" dur="500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969"/>
                                      </p:to>
                                    </p:animClr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30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8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7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6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1C064"/>
                                      </p:to>
                                    </p:animClr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24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8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3" dur="5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969"/>
                                      </p:to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25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1C064"/>
                                      </p:to>
                                    </p:animClr>
                                    <p:set>
                                      <p:cBhvr>
                                        <p:cTn id="199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0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969"/>
                                      </p:to>
                                    </p:animClr>
                                    <p:set>
                                      <p:cBhvr>
                                        <p:cTn id="20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969"/>
                                      </p:to>
                                    </p:animClr>
                                    <p:set>
                                      <p:cBhvr>
                                        <p:cTn id="21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7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1C064"/>
                                      </p:to>
                                    </p:animClr>
                                    <p:set>
                                      <p:cBhvr>
                                        <p:cTn id="23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7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6" dur="500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1C064"/>
                                      </p:to>
                                    </p:animClr>
                                    <p:set>
                                      <p:cBhvr>
                                        <p:cTn id="24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1C064"/>
                                      </p:to>
                                    </p:animClr>
                                    <p:set>
                                      <p:cBhvr>
                                        <p:cTn id="25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969"/>
                                      </p:to>
                                    </p:animClr>
                                    <p:set>
                                      <p:cBhvr>
                                        <p:cTn id="26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64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5" fill="hold">
                      <p:stCondLst>
                        <p:cond delay="0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8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1C064"/>
                                      </p:to>
                                    </p:animClr>
                                    <p:set>
                                      <p:cBhvr>
                                        <p:cTn id="27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969"/>
                                      </p:to>
                                    </p:animClr>
                                    <p:set>
                                      <p:cBhvr>
                                        <p:cTn id="28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</p:childTnLst>
        </p:cTn>
      </p:par>
    </p:tnLst>
    <p:bldLst>
      <p:bldP spid="141" grpId="0" animBg="1"/>
      <p:bldP spid="19" grpId="0" animBg="1"/>
      <p:bldP spid="8229" grpId="0" animBg="1"/>
      <p:bldP spid="8193" grpId="0" animBg="1"/>
      <p:bldP spid="30" grpId="0" animBg="1"/>
      <p:bldP spid="15" grpId="0" animBg="1"/>
      <p:bldP spid="159" grpId="0" animBg="1"/>
      <p:bldP spid="8235" grpId="0" animBg="1"/>
      <p:bldP spid="8232" grpId="0" animBg="1"/>
      <p:bldP spid="156" grpId="0" animBg="1"/>
      <p:bldP spid="110" grpId="0" animBg="1"/>
      <p:bldP spid="8226" grpId="0" animBg="1"/>
      <p:bldP spid="102" grpId="0" animBg="1"/>
      <p:bldP spid="8203" grpId="0" animBg="1"/>
    </p:bldLst>
  </p:timing>
</p:sld>
</file>

<file path=ppt/theme/theme1.xml><?xml version="1.0" encoding="utf-8"?>
<a:theme xmlns:a="http://schemas.openxmlformats.org/drawingml/2006/main" name="1_Тема Office">
  <a:themeElements>
    <a:clrScheme name="Другая 5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067FF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4899</TotalTime>
  <Words>757</Words>
  <Application>Microsoft Office PowerPoint</Application>
  <PresentationFormat>Экран (4:3)</PresentationFormat>
  <Paragraphs>169</Paragraphs>
  <Slides>12</Slides>
  <Notes>11</Notes>
  <HiddenSlides>2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Arial Narrow</vt:lpstr>
      <vt:lpstr>Calibri</vt:lpstr>
      <vt:lpstr>Tahoma</vt:lpstr>
      <vt:lpstr>Times New Roman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Галина</dc:creator>
  <cp:lastModifiedBy>Учетная запись Майкрософт</cp:lastModifiedBy>
  <cp:revision>98</cp:revision>
  <dcterms:created xsi:type="dcterms:W3CDTF">2018-05-23T05:43:51Z</dcterms:created>
  <dcterms:modified xsi:type="dcterms:W3CDTF">2021-02-05T17:00:57Z</dcterms:modified>
</cp:coreProperties>
</file>